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21"/>
  </p:notesMasterIdLst>
  <p:handoutMasterIdLst>
    <p:handoutMasterId r:id="rId22"/>
  </p:handoutMasterIdLst>
  <p:sldIdLst>
    <p:sldId id="256" r:id="rId2"/>
    <p:sldId id="262" r:id="rId3"/>
    <p:sldId id="261" r:id="rId4"/>
    <p:sldId id="289" r:id="rId5"/>
    <p:sldId id="260" r:id="rId6"/>
    <p:sldId id="265" r:id="rId7"/>
    <p:sldId id="274" r:id="rId8"/>
    <p:sldId id="290" r:id="rId9"/>
    <p:sldId id="277" r:id="rId10"/>
    <p:sldId id="278" r:id="rId11"/>
    <p:sldId id="269" r:id="rId12"/>
    <p:sldId id="273" r:id="rId13"/>
    <p:sldId id="282" r:id="rId14"/>
    <p:sldId id="287" r:id="rId15"/>
    <p:sldId id="283" r:id="rId16"/>
    <p:sldId id="280" r:id="rId17"/>
    <p:sldId id="286" r:id="rId18"/>
    <p:sldId id="271" r:id="rId19"/>
    <p:sldId id="29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2374" autoAdjust="0"/>
  </p:normalViewPr>
  <p:slideViewPr>
    <p:cSldViewPr snapToGrid="0">
      <p:cViewPr varScale="1">
        <p:scale>
          <a:sx n="88" d="100"/>
          <a:sy n="88" d="100"/>
        </p:scale>
        <p:origin x="660" y="90"/>
      </p:cViewPr>
      <p:guideLst/>
    </p:cSldViewPr>
  </p:slideViewPr>
  <p:notesTextViewPr>
    <p:cViewPr>
      <p:scale>
        <a:sx n="1" d="1"/>
        <a:sy n="1" d="1"/>
      </p:scale>
      <p:origin x="0" y="0"/>
    </p:cViewPr>
  </p:notesTextViewPr>
  <p:notesViewPr>
    <p:cSldViewPr snapToGrid="0">
      <p:cViewPr varScale="1">
        <p:scale>
          <a:sx n="84" d="100"/>
          <a:sy n="84" d="100"/>
        </p:scale>
        <p:origin x="238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BCF582-C126-4F04-9ECD-DEF5C42883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98700C-6B04-4424-805E-150F74F40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E70D7C-6A03-49CA-B6DC-9371B518F54E}" type="datetimeFigureOut">
              <a:rPr lang="en-US" smtClean="0"/>
              <a:t>1/29/2022</a:t>
            </a:fld>
            <a:endParaRPr lang="en-US"/>
          </a:p>
        </p:txBody>
      </p:sp>
      <p:sp>
        <p:nvSpPr>
          <p:cNvPr id="4" name="Footer Placeholder 3">
            <a:extLst>
              <a:ext uri="{FF2B5EF4-FFF2-40B4-BE49-F238E27FC236}">
                <a16:creationId xmlns:a16="http://schemas.microsoft.com/office/drawing/2014/main" id="{BDE66E59-9061-47BB-BD2F-4CA4D2E661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AEB667-9865-4157-942C-2E35FD7B18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E60362-51AC-4898-B75D-C7083B4704E0}" type="slidenum">
              <a:rPr lang="en-US" smtClean="0"/>
              <a:t>‹#›</a:t>
            </a:fld>
            <a:endParaRPr lang="en-US"/>
          </a:p>
        </p:txBody>
      </p:sp>
    </p:spTree>
    <p:extLst>
      <p:ext uri="{BB962C8B-B14F-4D97-AF65-F5344CB8AC3E}">
        <p14:creationId xmlns:p14="http://schemas.microsoft.com/office/powerpoint/2010/main" val="219684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7B283-07AD-4899-948F-42F04DF23FD0}" type="datetimeFigureOut">
              <a:rPr lang="en-US" smtClean="0"/>
              <a:t>1/31/2022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31E4C-33CF-4566-B391-49EB5AC6B23A}" type="slidenum">
              <a:rPr lang="en-US" smtClean="0"/>
              <a:t>‹#›</a:t>
            </a:fld>
            <a:endParaRPr lang="en-US"/>
          </a:p>
        </p:txBody>
      </p:sp>
    </p:spTree>
    <p:extLst>
      <p:ext uri="{BB962C8B-B14F-4D97-AF65-F5344CB8AC3E}">
        <p14:creationId xmlns:p14="http://schemas.microsoft.com/office/powerpoint/2010/main" val="3533588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a:t>
            </a:fld>
            <a:endParaRPr lang="en-US"/>
          </a:p>
        </p:txBody>
      </p:sp>
    </p:spTree>
    <p:extLst>
      <p:ext uri="{BB962C8B-B14F-4D97-AF65-F5344CB8AC3E}">
        <p14:creationId xmlns:p14="http://schemas.microsoft.com/office/powerpoint/2010/main" val="41395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effectLst/>
                <a:ea typeface="Calibri" panose="020F0502020204030204" pitchFamily="34" charset="0"/>
                <a:cs typeface="Times New Roman" panose="02020603050405020304" pitchFamily="18" charset="0"/>
              </a:rPr>
              <a:t>2. Does the age group of children exiting Foster Care have an influence on juvenile incarceration?</a:t>
            </a:r>
          </a:p>
          <a:p>
            <a:pPr algn="l"/>
            <a:r>
              <a:rPr lang="en-US" sz="1200" i="0" dirty="0">
                <a:effectLst/>
                <a:cs typeface="Times New Roman" panose="02020603050405020304" pitchFamily="18" charset="0"/>
              </a:rPr>
              <a:t>    	a. </a:t>
            </a:r>
            <a:r>
              <a:rPr lang="en-US" dirty="0"/>
              <a:t>There is also no influence from the age group of children exiting foster care on the juvenile incarceration numbers</a:t>
            </a:r>
          </a:p>
          <a:p>
            <a:pPr algn="l"/>
            <a:r>
              <a:rPr lang="en-US" dirty="0"/>
              <a:t>    	b. We can look at some graphs that will illustrate this point</a:t>
            </a:r>
          </a:p>
          <a:p>
            <a:pPr algn="l"/>
            <a:r>
              <a:rPr lang="en-US" dirty="0"/>
              <a:t>	c. We can see that from 2001 to 2019 the number of children in detention centers has significantly decreased</a:t>
            </a:r>
          </a:p>
          <a:p>
            <a:pPr algn="l"/>
            <a:r>
              <a:rPr lang="en-US" dirty="0"/>
              <a:t>	d. We can also see that the number of children leaving foster care has in the case for the 1 to 5 range age group has increased for the most part. While the other age 	    groups has been steady throughout the 10 years</a:t>
            </a:r>
          </a:p>
          <a:p>
            <a:pPr algn="l"/>
            <a:r>
              <a:rPr lang="en-US" dirty="0"/>
              <a:t>	e. The one age group that would most likely have a link to juvenile incarceration is the hardest to pin down</a:t>
            </a:r>
          </a:p>
          <a:p>
            <a:pPr algn="l"/>
            <a:r>
              <a:rPr lang="en-US" dirty="0"/>
              <a:t>              	f.  Since not all states will allow children past the age of 18 to remain in foster care, there is no uniform way to track if these children are leaving foster care due to 	  	    adoption or aging out of the system. </a:t>
            </a:r>
          </a:p>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15</a:t>
            </a:fld>
            <a:endParaRPr lang="en-US"/>
          </a:p>
        </p:txBody>
      </p:sp>
    </p:spTree>
    <p:extLst>
      <p:ext uri="{BB962C8B-B14F-4D97-AF65-F5344CB8AC3E}">
        <p14:creationId xmlns:p14="http://schemas.microsoft.com/office/powerpoint/2010/main" val="1681915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effectLst/>
                <a:ea typeface="Calibri" panose="020F0502020204030204" pitchFamily="34" charset="0"/>
                <a:cs typeface="Times New Roman" panose="02020603050405020304" pitchFamily="18" charset="0"/>
              </a:rPr>
              <a:t>2. Does the age group of children exiting Foster Care have an influence on juvenile incarceration?</a:t>
            </a:r>
          </a:p>
          <a:p>
            <a:pPr algn="l"/>
            <a:r>
              <a:rPr lang="en-US" sz="1200" i="0" dirty="0">
                <a:effectLst/>
                <a:cs typeface="Times New Roman" panose="02020603050405020304" pitchFamily="18" charset="0"/>
              </a:rPr>
              <a:t>    	a. </a:t>
            </a:r>
            <a:r>
              <a:rPr lang="en-US" dirty="0"/>
              <a:t>There is also no influence from the age group of children exiting foster care on the juvenile incarceration numbers</a:t>
            </a:r>
          </a:p>
          <a:p>
            <a:pPr algn="l"/>
            <a:r>
              <a:rPr lang="en-US" dirty="0"/>
              <a:t>    	b. We can look at some graphs that will illustrate this point</a:t>
            </a:r>
          </a:p>
          <a:p>
            <a:pPr algn="l"/>
            <a:r>
              <a:rPr lang="en-US" dirty="0"/>
              <a:t>	c. We can see that from 2001 to 2019 the number of children in detention centers has significantly decreased</a:t>
            </a:r>
          </a:p>
          <a:p>
            <a:pPr algn="l"/>
            <a:r>
              <a:rPr lang="en-US" dirty="0"/>
              <a:t>	d. We can also see that the number of children leaving foster care has in the case for the 1 to 5 range age group has increased for the most part. While the other age 	    groups has been steady throughout the 10 years</a:t>
            </a:r>
          </a:p>
          <a:p>
            <a:pPr algn="l"/>
            <a:r>
              <a:rPr lang="en-US" dirty="0"/>
              <a:t>	e. The one age group that would most likely have a link to juvenile incarceration is the hardest to pin down</a:t>
            </a:r>
          </a:p>
          <a:p>
            <a:pPr algn="l"/>
            <a:r>
              <a:rPr lang="en-US" dirty="0"/>
              <a:t>              	f.  Since not all states will allow children past the age of 18 to remain in foster care, there is no uniform way to track if these children are leaving foster care due to 	  	    adoption or aging out of the system. </a:t>
            </a:r>
          </a:p>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16</a:t>
            </a:fld>
            <a:endParaRPr lang="en-US"/>
          </a:p>
        </p:txBody>
      </p:sp>
    </p:spTree>
    <p:extLst>
      <p:ext uri="{BB962C8B-B14F-4D97-AF65-F5344CB8AC3E}">
        <p14:creationId xmlns:p14="http://schemas.microsoft.com/office/powerpoint/2010/main" val="81308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18</a:t>
            </a:fld>
            <a:endParaRPr lang="en-US"/>
          </a:p>
        </p:txBody>
      </p:sp>
    </p:spTree>
    <p:extLst>
      <p:ext uri="{BB962C8B-B14F-4D97-AF65-F5344CB8AC3E}">
        <p14:creationId xmlns:p14="http://schemas.microsoft.com/office/powerpoint/2010/main" val="360343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19</a:t>
            </a:fld>
            <a:endParaRPr lang="en-US"/>
          </a:p>
        </p:txBody>
      </p:sp>
    </p:spTree>
    <p:extLst>
      <p:ext uri="{BB962C8B-B14F-4D97-AF65-F5344CB8AC3E}">
        <p14:creationId xmlns:p14="http://schemas.microsoft.com/office/powerpoint/2010/main" val="2175408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2</a:t>
            </a:fld>
            <a:endParaRPr lang="en-US"/>
          </a:p>
        </p:txBody>
      </p:sp>
    </p:spTree>
    <p:extLst>
      <p:ext uri="{BB962C8B-B14F-4D97-AF65-F5344CB8AC3E}">
        <p14:creationId xmlns:p14="http://schemas.microsoft.com/office/powerpoint/2010/main" val="86991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3</a:t>
            </a:fld>
            <a:endParaRPr lang="en-US"/>
          </a:p>
        </p:txBody>
      </p:sp>
    </p:spTree>
    <p:extLst>
      <p:ext uri="{BB962C8B-B14F-4D97-AF65-F5344CB8AC3E}">
        <p14:creationId xmlns:p14="http://schemas.microsoft.com/office/powerpoint/2010/main" val="1655031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4</a:t>
            </a:fld>
            <a:endParaRPr lang="en-US"/>
          </a:p>
        </p:txBody>
      </p:sp>
    </p:spTree>
    <p:extLst>
      <p:ext uri="{BB962C8B-B14F-4D97-AF65-F5344CB8AC3E}">
        <p14:creationId xmlns:p14="http://schemas.microsoft.com/office/powerpoint/2010/main" val="2313287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7</a:t>
            </a:fld>
            <a:endParaRPr lang="en-US"/>
          </a:p>
        </p:txBody>
      </p:sp>
    </p:spTree>
    <p:extLst>
      <p:ext uri="{BB962C8B-B14F-4D97-AF65-F5344CB8AC3E}">
        <p14:creationId xmlns:p14="http://schemas.microsoft.com/office/powerpoint/2010/main" val="1844612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9</a:t>
            </a:fld>
            <a:endParaRPr lang="en-US"/>
          </a:p>
        </p:txBody>
      </p:sp>
    </p:spTree>
    <p:extLst>
      <p:ext uri="{BB962C8B-B14F-4D97-AF65-F5344CB8AC3E}">
        <p14:creationId xmlns:p14="http://schemas.microsoft.com/office/powerpoint/2010/main" val="212426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12</a:t>
            </a:fld>
            <a:endParaRPr lang="en-US"/>
          </a:p>
        </p:txBody>
      </p:sp>
    </p:spTree>
    <p:extLst>
      <p:ext uri="{BB962C8B-B14F-4D97-AF65-F5344CB8AC3E}">
        <p14:creationId xmlns:p14="http://schemas.microsoft.com/office/powerpoint/2010/main" val="355963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i="0" dirty="0">
                <a:solidFill>
                  <a:schemeClr val="tx1"/>
                </a:solidFill>
                <a:effectLst/>
                <a:ea typeface="Times New Roman" panose="02020603050405020304" pitchFamily="18" charset="0"/>
                <a:cs typeface="Times New Roman" panose="02020603050405020304" pitchFamily="18" charset="0"/>
              </a:rPr>
              <a:t>Do the children leaving foster care have an influence on the juvenile incarceration numbers by state?</a:t>
            </a:r>
          </a:p>
          <a:p>
            <a:pPr marL="0" indent="0">
              <a:buNone/>
            </a:pPr>
            <a:endParaRPr lang="en-US" sz="1200" i="0" dirty="0">
              <a:solidFill>
                <a:schemeClr val="tx1"/>
              </a:solidFill>
              <a:effectLst/>
              <a:ea typeface="Times New Roman" panose="02020603050405020304" pitchFamily="18" charset="0"/>
              <a:cs typeface="Times New Roman" panose="02020603050405020304" pitchFamily="18" charset="0"/>
            </a:endParaRPr>
          </a:p>
          <a:p>
            <a:r>
              <a:rPr lang="en-US" dirty="0"/>
              <a:t>	a. The quick and easy answer would be no.  With the limited data we have found there is no correlation </a:t>
            </a:r>
          </a:p>
          <a:p>
            <a:r>
              <a:rPr lang="en-US" dirty="0"/>
              <a:t>	b. There is no significance influence from children leaving foster care to juvenile incarceration numbers by state.</a:t>
            </a:r>
          </a:p>
          <a:p>
            <a:r>
              <a:rPr lang="en-US" dirty="0"/>
              <a:t>	c. We can see that the number of children leaving foster care is not a one-to-one comparison to juvenile incarceration.</a:t>
            </a:r>
          </a:p>
          <a:p>
            <a:r>
              <a:rPr lang="en-US" dirty="0"/>
              <a:t>	d. Without considering age range, children leaving foster care has decreased slightly throughout these 10 years.</a:t>
            </a:r>
          </a:p>
          <a:p>
            <a:pPr marL="457200" lvl="1" indent="0">
              <a:buNone/>
            </a:pPr>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13</a:t>
            </a:fld>
            <a:endParaRPr lang="en-US"/>
          </a:p>
        </p:txBody>
      </p:sp>
    </p:spTree>
    <p:extLst>
      <p:ext uri="{BB962C8B-B14F-4D97-AF65-F5344CB8AC3E}">
        <p14:creationId xmlns:p14="http://schemas.microsoft.com/office/powerpoint/2010/main" val="2754578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i="0" dirty="0">
                <a:solidFill>
                  <a:schemeClr val="tx1"/>
                </a:solidFill>
                <a:effectLst/>
                <a:ea typeface="Times New Roman" panose="02020603050405020304" pitchFamily="18" charset="0"/>
                <a:cs typeface="Times New Roman" panose="02020603050405020304" pitchFamily="18" charset="0"/>
              </a:rPr>
              <a:t>Do the children leaving foster care have an influence on the juvenile incarceration numbers by state?</a:t>
            </a:r>
          </a:p>
          <a:p>
            <a:pPr marL="0" indent="0">
              <a:buNone/>
            </a:pPr>
            <a:endParaRPr lang="en-US" sz="1200" i="0" dirty="0">
              <a:solidFill>
                <a:schemeClr val="tx1"/>
              </a:solidFill>
              <a:effectLst/>
              <a:ea typeface="Times New Roman" panose="02020603050405020304" pitchFamily="18" charset="0"/>
              <a:cs typeface="Times New Roman" panose="02020603050405020304" pitchFamily="18" charset="0"/>
            </a:endParaRPr>
          </a:p>
          <a:p>
            <a:r>
              <a:rPr lang="en-US" dirty="0"/>
              <a:t>	a. The quick and easy answer would be no.  With the limited data we have found there is no correlation </a:t>
            </a:r>
          </a:p>
          <a:p>
            <a:r>
              <a:rPr lang="en-US" dirty="0"/>
              <a:t>	b. There is no significance influence from children leaving foster care to juvenile incarceration numbers by state.</a:t>
            </a:r>
          </a:p>
          <a:p>
            <a:r>
              <a:rPr lang="en-US" dirty="0"/>
              <a:t>	c. We can see that the number of children leaving foster care is not a one-to-one comparison to juvenile incarceration.</a:t>
            </a:r>
          </a:p>
          <a:p>
            <a:r>
              <a:rPr lang="en-US" dirty="0"/>
              <a:t>	d. Without considering age range, children leaving foster care has decreased slightly throughout these 10 years.</a:t>
            </a:r>
          </a:p>
          <a:p>
            <a:endParaRPr lang="en-US" dirty="0"/>
          </a:p>
        </p:txBody>
      </p:sp>
      <p:sp>
        <p:nvSpPr>
          <p:cNvPr id="4" name="Slide Number Placeholder 3"/>
          <p:cNvSpPr>
            <a:spLocks noGrp="1"/>
          </p:cNvSpPr>
          <p:nvPr>
            <p:ph type="sldNum" sz="quarter" idx="5"/>
          </p:nvPr>
        </p:nvSpPr>
        <p:spPr/>
        <p:txBody>
          <a:bodyPr/>
          <a:lstStyle/>
          <a:p>
            <a:fld id="{33431E4C-33CF-4566-B391-49EB5AC6B23A}" type="slidenum">
              <a:rPr lang="en-US" smtClean="0"/>
              <a:t>14</a:t>
            </a:fld>
            <a:endParaRPr lang="en-US"/>
          </a:p>
        </p:txBody>
      </p:sp>
    </p:spTree>
    <p:extLst>
      <p:ext uri="{BB962C8B-B14F-4D97-AF65-F5344CB8AC3E}">
        <p14:creationId xmlns:p14="http://schemas.microsoft.com/office/powerpoint/2010/main" val="2493853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1/29/2022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207523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2286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34925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4869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1/29/2022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7326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6911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01300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76922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62064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1/29/2022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93897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1/29/2022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02928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1/29/2022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70068935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49" r:id="rId5"/>
    <p:sldLayoutId id="2147483755" r:id="rId6"/>
    <p:sldLayoutId id="2147483750" r:id="rId7"/>
    <p:sldLayoutId id="2147483751" r:id="rId8"/>
    <p:sldLayoutId id="2147483752" r:id="rId9"/>
    <p:sldLayoutId id="2147483753" r:id="rId10"/>
    <p:sldLayoutId id="2147483754"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publicdomainpictures.net/view-image.php?image=72236&amp;picture=brown-background-waves"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www.publicdomainpictures.net/view-image.php?image=72236&amp;picture=brown-background-wav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publicdomainpictures.net/view-image.php?image=72236&amp;picture=brown-background-wav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ww.publicdomainpictures.net/view-image.php?image=72236&amp;picture=brown-background-wav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www.publicdomainpictures.net/view-image.php?image=72236&amp;picture=brown-background-wav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publicdomainpictures.net/view-image.php?image=72236&amp;picture=brown-background-waves" TargetMode="Externa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www.publicdomainpictures.net/view-image.php?image=72236&amp;picture=brown-background-wav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publicdomainpictures.net/view-image.php?image=72236&amp;picture=brown-background-waves" TargetMode="Externa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pxhere.com/en/photo/125843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www.publicdomainpictures.net/view-image.php?image=87064&amp;picture=gold-backgroun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www.publicdomainpictures.net/view-image.php?image=87064&amp;picture=gold-backgroun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www.publicdomainpictures.net/view-image.php?image=87064&amp;picture=gold-backgroun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publicdomainpictures.net/en/view-image.php?image=27338&amp;picture=solid-brown-background"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ww.publicdomainpictures.net/en/view-image.php?image=27338&amp;picture=solid-brown-background" TargetMode="External"/><Relationship Id="rId7" Type="http://schemas.openxmlformats.org/officeDocument/2006/relationships/hyperlink" Target="https://witnessla.com/probation-chiefs-association-hopes-to-raise-the-age-of-juvenile-court-jurisdiction-in-ca/"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from%20https:/voice-for-adoption.org/news/foster-care-and-prison-connecting-the-dots" TargetMode="External"/><Relationship Id="rId5" Type="http://schemas.openxmlformats.org/officeDocument/2006/relationships/hyperlink" Target="https://jlc.org/news/what-foster-care-prison-pipeline"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hyperlink" Target="https://www.ojjdp.gov/ojstatbb/" TargetMode="External"/><Relationship Id="rId3" Type="http://schemas.openxmlformats.org/officeDocument/2006/relationships/image" Target="../media/image8.png"/><Relationship Id="rId7" Type="http://schemas.openxmlformats.org/officeDocument/2006/relationships/hyperlink" Target="https://datacenter.kidscount.org/data/tables/42-youth-residing-in-juvenile-detention-correctional-and-or-residential-facilities#detailed[&#8230;]319,17599"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datacenter.kidscount.org/data/tables/6244-children-in-foster-care-by-age-group#detailed/1/any/false/1729,37,871,870,573,869,36,868,867,133/1889,2616,2617,2618,2619,122/12988,12989" TargetMode="External"/><Relationship Id="rId11" Type="http://schemas.openxmlformats.org/officeDocument/2006/relationships/hyperlink" Target="https://nfyi.org/issues/juvenile-justice/" TargetMode="External"/><Relationship Id="rId5" Type="http://schemas.openxmlformats.org/officeDocument/2006/relationships/hyperlink" Target="https://www.publicdomainpictures.net/view-image.php?image=72236&amp;picture=brown-background-waves" TargetMode="External"/><Relationship Id="rId10" Type="http://schemas.openxmlformats.org/officeDocument/2006/relationships/hyperlink" Target="https://voice-for-adoption.org/news/foster-care-and-prison-connecting-the-dots" TargetMode="External"/><Relationship Id="rId4" Type="http://schemas.microsoft.com/office/2007/relationships/hdphoto" Target="../media/hdphoto2.wdp"/><Relationship Id="rId9" Type="http://schemas.openxmlformats.org/officeDocument/2006/relationships/hyperlink" Target="https://jlc.org/news/what-foster-care-prison-pipelin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magoosh.com/toefl/2020/toefl-listening-question-types/" TargetMode="Externa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publicdomainpictures.net/view-image.php?image=72236&amp;picture=brown-background-waves" TargetMode="Externa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group of people standing in front of a sunset&#10;&#10;Description automatically generated with medium confidence">
            <a:extLst>
              <a:ext uri="{FF2B5EF4-FFF2-40B4-BE49-F238E27FC236}">
                <a16:creationId xmlns:a16="http://schemas.microsoft.com/office/drawing/2014/main" id="{CB359DCF-040F-4383-BCC7-74DCB60EB014}"/>
              </a:ext>
            </a:extLst>
          </p:cNvPr>
          <p:cNvPicPr>
            <a:picLocks noChangeAspect="1"/>
          </p:cNvPicPr>
          <p:nvPr/>
        </p:nvPicPr>
        <p:blipFill rotWithShape="1">
          <a:blip r:embed="rId3">
            <a:alphaModFix amt="45000"/>
            <a:extLst>
              <a:ext uri="{BEBA8EAE-BF5A-486C-A8C5-ECC9F3942E4B}">
                <a14:imgProps xmlns:a14="http://schemas.microsoft.com/office/drawing/2010/main">
                  <a14:imgLayer r:embed="rId4">
                    <a14:imgEffect>
                      <a14:brightnessContrast bright="24000" contrast="-40000"/>
                    </a14:imgEffect>
                  </a14:imgLayer>
                </a14:imgProps>
              </a:ex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126" name="Rectangle 12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3" name="Subtitle 2">
            <a:extLst>
              <a:ext uri="{FF2B5EF4-FFF2-40B4-BE49-F238E27FC236}">
                <a16:creationId xmlns:a16="http://schemas.microsoft.com/office/drawing/2014/main" id="{C01EE390-84FB-4EA3-9DCE-15D5175BE159}"/>
              </a:ext>
            </a:extLst>
          </p:cNvPr>
          <p:cNvSpPr>
            <a:spLocks noGrp="1"/>
          </p:cNvSpPr>
          <p:nvPr>
            <p:ph type="subTitle" idx="1"/>
          </p:nvPr>
        </p:nvSpPr>
        <p:spPr>
          <a:xfrm>
            <a:off x="113772" y="5786735"/>
            <a:ext cx="8655200" cy="457201"/>
          </a:xfrm>
        </p:spPr>
        <p:txBody>
          <a:bodyPr vert="horz" lIns="91440" tIns="45720" rIns="91440" bIns="45720" rtlCol="0">
            <a:noAutofit/>
          </a:bodyPr>
          <a:lstStyle/>
          <a:p>
            <a:pPr algn="l">
              <a:lnSpc>
                <a:spcPct val="100000"/>
              </a:lnSpc>
              <a:spcAft>
                <a:spcPts val="600"/>
              </a:spcAft>
            </a:pPr>
            <a:r>
              <a:rPr lang="en-US" sz="1100" b="1" dirty="0">
                <a:solidFill>
                  <a:schemeClr val="tx1"/>
                </a:solidFill>
                <a:latin typeface="Bookman Old Style" panose="02050604050505020204" pitchFamily="18" charset="0"/>
              </a:rPr>
              <a:t>DEO110 – FINAL GROUP PROJECT</a:t>
            </a:r>
          </a:p>
          <a:p>
            <a:pPr algn="l">
              <a:lnSpc>
                <a:spcPct val="100000"/>
              </a:lnSpc>
              <a:spcAft>
                <a:spcPts val="600"/>
              </a:spcAft>
            </a:pPr>
            <a:r>
              <a:rPr lang="en-US" sz="1100" b="1" dirty="0">
                <a:solidFill>
                  <a:schemeClr val="tx1"/>
                </a:solidFill>
                <a:latin typeface="Bookman Old Style" panose="02050604050505020204" pitchFamily="18" charset="0"/>
              </a:rPr>
              <a:t>RUSHELLE PHILLIPS </a:t>
            </a:r>
          </a:p>
          <a:p>
            <a:pPr algn="l">
              <a:lnSpc>
                <a:spcPct val="100000"/>
              </a:lnSpc>
              <a:spcAft>
                <a:spcPts val="600"/>
              </a:spcAft>
            </a:pPr>
            <a:r>
              <a:rPr lang="en-US" sz="1100" b="1" dirty="0">
                <a:solidFill>
                  <a:schemeClr val="tx1"/>
                </a:solidFill>
                <a:latin typeface="Bookman Old Style" panose="02050604050505020204" pitchFamily="18" charset="0"/>
              </a:rPr>
              <a:t>DOUGLAS A. BELL</a:t>
            </a:r>
          </a:p>
          <a:p>
            <a:pPr algn="l">
              <a:lnSpc>
                <a:spcPct val="100000"/>
              </a:lnSpc>
              <a:spcAft>
                <a:spcPts val="600"/>
              </a:spcAft>
            </a:pPr>
            <a:r>
              <a:rPr lang="en-US" sz="1100" b="1" dirty="0">
                <a:solidFill>
                  <a:schemeClr val="tx1"/>
                </a:solidFill>
                <a:latin typeface="Bookman Old Style" panose="02050604050505020204" pitchFamily="18" charset="0"/>
              </a:rPr>
              <a:t>RACHEL KORMAN</a:t>
            </a:r>
          </a:p>
          <a:p>
            <a:pPr algn="l">
              <a:lnSpc>
                <a:spcPct val="100000"/>
              </a:lnSpc>
              <a:spcAft>
                <a:spcPts val="600"/>
              </a:spcAft>
            </a:pPr>
            <a:endParaRPr lang="en-US" sz="1100" b="1" dirty="0">
              <a:solidFill>
                <a:schemeClr val="tx1"/>
              </a:solidFill>
              <a:latin typeface="Bookman Old Style" panose="02050604050505020204" pitchFamily="18" charset="0"/>
            </a:endParaRPr>
          </a:p>
          <a:p>
            <a:pPr indent="-182880" algn="l">
              <a:lnSpc>
                <a:spcPct val="100000"/>
              </a:lnSpc>
              <a:spcAft>
                <a:spcPts val="600"/>
              </a:spcAft>
              <a:buFont typeface="Garamond" pitchFamily="18" charset="0"/>
              <a:buChar char="◦"/>
            </a:pPr>
            <a:endParaRPr lang="en-US" sz="1100" b="1" dirty="0">
              <a:solidFill>
                <a:schemeClr val="tx1"/>
              </a:solidFill>
              <a:latin typeface="Bookman Old Style" panose="02050604050505020204" pitchFamily="18" charset="0"/>
            </a:endParaRPr>
          </a:p>
        </p:txBody>
      </p:sp>
      <p:sp>
        <p:nvSpPr>
          <p:cNvPr id="128" name="Rectangle 12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
        <p:nvSpPr>
          <p:cNvPr id="16" name="TextBox 15">
            <a:extLst>
              <a:ext uri="{FF2B5EF4-FFF2-40B4-BE49-F238E27FC236}">
                <a16:creationId xmlns:a16="http://schemas.microsoft.com/office/drawing/2014/main" id="{A4B6AEFD-E33E-49D5-9277-882DB082646B}"/>
              </a:ext>
            </a:extLst>
          </p:cNvPr>
          <p:cNvSpPr txBox="1"/>
          <p:nvPr/>
        </p:nvSpPr>
        <p:spPr>
          <a:xfrm>
            <a:off x="2449157" y="1808510"/>
            <a:ext cx="7293685" cy="2554545"/>
          </a:xfrm>
          <a:prstGeom prst="rect">
            <a:avLst/>
          </a:prstGeom>
          <a:noFill/>
        </p:spPr>
        <p:txBody>
          <a:bodyPr wrap="square" rtlCol="0">
            <a:spAutoFit/>
          </a:bodyPr>
          <a:lstStyle/>
          <a:p>
            <a:pPr algn="ctr"/>
            <a:r>
              <a:rPr lang="en-US" sz="4000" dirty="0">
                <a:latin typeface="Bookman Old Style" panose="02050604050505020204" pitchFamily="18" charset="0"/>
              </a:rPr>
              <a:t>Understanding the Foster Care </a:t>
            </a:r>
          </a:p>
          <a:p>
            <a:pPr algn="ctr"/>
            <a:r>
              <a:rPr lang="en-US" sz="4000" dirty="0">
                <a:latin typeface="Bookman Old Style" panose="02050604050505020204" pitchFamily="18" charset="0"/>
              </a:rPr>
              <a:t>To</a:t>
            </a:r>
          </a:p>
          <a:p>
            <a:pPr algn="ctr"/>
            <a:r>
              <a:rPr lang="en-US" sz="4000" dirty="0">
                <a:latin typeface="Bookman Old Style" panose="02050604050505020204" pitchFamily="18" charset="0"/>
              </a:rPr>
              <a:t> Prison Pipeline</a:t>
            </a:r>
          </a:p>
        </p:txBody>
      </p:sp>
    </p:spTree>
    <p:extLst>
      <p:ext uri="{BB962C8B-B14F-4D97-AF65-F5344CB8AC3E}">
        <p14:creationId xmlns:p14="http://schemas.microsoft.com/office/powerpoint/2010/main" val="36340384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8000"/>
                    </a14:imgEffect>
                  </a14:imgLayer>
                </a14:imgProps>
              </a:ex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61365" y="26635"/>
            <a:ext cx="12688824" cy="1371600"/>
          </a:xfrm>
        </p:spPr>
        <p:txBody>
          <a:bodyPr>
            <a:normAutofit/>
          </a:bodyPr>
          <a:lstStyle/>
          <a:p>
            <a:pPr algn="ctr"/>
            <a:r>
              <a:rPr lang="en-US" sz="2800" b="1" i="0" dirty="0">
                <a:latin typeface="Bookman Old Style" panose="02050604050505020204" pitchFamily="18" charset="0"/>
              </a:rPr>
              <a:t>Data Manipulation and Wrangling for Juvenile Incarceration</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394447" y="1517102"/>
            <a:ext cx="11403106" cy="4447739"/>
          </a:xfrm>
        </p:spPr>
        <p:txBody>
          <a:bodyPr>
            <a:normAutofit fontScale="92500"/>
          </a:bodyPr>
          <a:lstStyle/>
          <a:p>
            <a:pPr algn="just">
              <a:lnSpc>
                <a:spcPct val="100000"/>
              </a:lnSpc>
              <a:buFont typeface="Wingdings" panose="05000000000000000000" pitchFamily="2" charset="2"/>
              <a:buChar char="v"/>
            </a:pPr>
            <a:r>
              <a:rPr lang="en-US" dirty="0"/>
              <a:t>The “Juveniles” variable was created with our Youth detention dataset.  This variable selected the 10-year timeframe and eliminated Puerto Rico from the Location column.  The Data column was changed from a character format to a numeric format.  In the DataFormat column the “Rate per 100,000” rows were dropped.  </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The “Juveniles” was changed to both “Tableau_Juveniles_Graph” and “Tableau_Juveniles_Graph2” with the same four columns meant for graphing purposes.  Graph 1 kept the United States rows in the Location column.  Graph 2 only kept the 10 selected states.</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For Evaluation Question 1, “Juveniles” was changed to “Juveniles_IN”, dropping it down to three columns: Location, TimeFrame, and Data.  Then changed to “Juveniles_States” to only have the 10 selected states.  Finally, to “Juveniles_States1” with the Data columns aggregated based on the Location column.  Dropping this variable down to just two columns: Location and Data for the 10 selected states.</a:t>
            </a:r>
          </a:p>
          <a:p>
            <a:pPr marL="0" indent="0" algn="just">
              <a:lnSpc>
                <a:spcPct val="100000"/>
              </a:lnSpc>
              <a:buNone/>
            </a:pPr>
            <a:endParaRPr lang="en-US" dirty="0"/>
          </a:p>
          <a:p>
            <a:pPr algn="just">
              <a:lnSpc>
                <a:spcPct val="100000"/>
              </a:lnSpc>
              <a:buFont typeface="Wingdings" panose="05000000000000000000" pitchFamily="2" charset="2"/>
              <a:buChar char="v"/>
            </a:pPr>
            <a:r>
              <a:rPr lang="en-US" dirty="0"/>
              <a:t>For Evaluation Question 2, “Juveniles_2” was created from another Youth detention dataset with age ranges.  “Juveniles_USA” only kept the AgeGroup and Data columns and a Location column was added.  Any missing or n/a data was omitted.  “Juveniles_USA2” is just reorganized to match the structure of “Exiting_USA2”</a:t>
            </a:r>
          </a:p>
        </p:txBody>
      </p:sp>
      <p:sp>
        <p:nvSpPr>
          <p:cNvPr id="17" name="Rectangle 16">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cxnSp>
        <p:nvCxnSpPr>
          <p:cNvPr id="11" name="Straight Connector 10">
            <a:extLst>
              <a:ext uri="{FF2B5EF4-FFF2-40B4-BE49-F238E27FC236}">
                <a16:creationId xmlns:a16="http://schemas.microsoft.com/office/drawing/2014/main" id="{C8A25DFB-C1E8-477D-8EDC-5008F12A6411}"/>
              </a:ext>
            </a:extLst>
          </p:cNvPr>
          <p:cNvCxnSpPr/>
          <p:nvPr/>
        </p:nvCxnSpPr>
        <p:spPr>
          <a:xfrm>
            <a:off x="234675" y="1017529"/>
            <a:ext cx="11722629"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7523833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8000"/>
                    </a14:imgEffect>
                  </a14:imgLayer>
                </a14:imgProps>
              </a:ex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066800" y="0"/>
            <a:ext cx="10058400" cy="1371600"/>
          </a:xfrm>
        </p:spPr>
        <p:txBody>
          <a:bodyPr>
            <a:normAutofit fontScale="90000"/>
          </a:bodyPr>
          <a:lstStyle/>
          <a:p>
            <a:pPr algn="ctr"/>
            <a:r>
              <a:rPr lang="en-US" i="0" dirty="0">
                <a:latin typeface="Bookman Old Style" panose="02050604050505020204" pitchFamily="18" charset="0"/>
              </a:rPr>
              <a:t>Variables and Summary Statistics</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485877" y="1183342"/>
            <a:ext cx="11220226" cy="4672584"/>
          </a:xfrm>
        </p:spPr>
        <p:txBody>
          <a:bodyPr>
            <a:noAutofit/>
          </a:bodyPr>
          <a:lstStyle/>
          <a:p>
            <a:pPr marL="0" indent="0">
              <a:buNone/>
            </a:pPr>
            <a:endParaRPr lang="en-US" sz="1800" dirty="0"/>
          </a:p>
          <a:p>
            <a:pPr>
              <a:buFont typeface="Wingdings" panose="05000000000000000000" pitchFamily="2" charset="2"/>
              <a:buChar char="v"/>
            </a:pPr>
            <a:r>
              <a:rPr lang="en-US" sz="1800" dirty="0"/>
              <a:t>Children exiting foster care variable and summary statistics by state &amp; for the United States as a whole:</a:t>
            </a:r>
          </a:p>
          <a:p>
            <a:pPr lvl="1">
              <a:buFont typeface="Wingdings" panose="05000000000000000000" pitchFamily="2" charset="2"/>
              <a:buChar char="v"/>
            </a:pPr>
            <a:r>
              <a:rPr lang="en-US" sz="1800" dirty="0"/>
              <a:t>Exiting_FC1$Data- </a:t>
            </a:r>
            <a:r>
              <a:rPr lang="en-US" sz="1800" b="1" u="sng" dirty="0"/>
              <a:t>Min</a:t>
            </a:r>
            <a:r>
              <a:rPr lang="en-US" sz="1800" dirty="0"/>
              <a:t>: 5, </a:t>
            </a:r>
            <a:r>
              <a:rPr lang="en-US" sz="1800" b="1" dirty="0"/>
              <a:t>1</a:t>
            </a:r>
            <a:r>
              <a:rPr lang="en-US" sz="1800" b="1" baseline="30000" dirty="0"/>
              <a:t>st</a:t>
            </a:r>
            <a:r>
              <a:rPr lang="en-US" sz="1800" dirty="0"/>
              <a:t> </a:t>
            </a:r>
            <a:r>
              <a:rPr lang="en-US" sz="1800" b="1" dirty="0"/>
              <a:t>Q</a:t>
            </a:r>
            <a:r>
              <a:rPr lang="en-US" sz="1800" dirty="0"/>
              <a:t>u: 280, </a:t>
            </a:r>
            <a:r>
              <a:rPr lang="en-US" sz="1800" b="1" u="sng" dirty="0"/>
              <a:t>Median</a:t>
            </a:r>
            <a:r>
              <a:rPr lang="en-US" sz="1800" dirty="0"/>
              <a:t>: 811, </a:t>
            </a:r>
            <a:r>
              <a:rPr lang="en-US" sz="1800" b="1" u="sng" dirty="0"/>
              <a:t>Mean</a:t>
            </a:r>
            <a:r>
              <a:rPr lang="en-US" sz="1800" dirty="0"/>
              <a:t>: 3320, </a:t>
            </a:r>
            <a:r>
              <a:rPr lang="en-US" sz="1800" b="1" u="sng" dirty="0"/>
              <a:t>3</a:t>
            </a:r>
            <a:r>
              <a:rPr lang="en-US" sz="1800" b="1" u="sng" baseline="30000" dirty="0"/>
              <a:t>rd</a:t>
            </a:r>
            <a:r>
              <a:rPr lang="en-US" sz="1800" u="sng" dirty="0"/>
              <a:t> </a:t>
            </a:r>
            <a:r>
              <a:rPr lang="en-US" sz="1800" b="1" u="sng" dirty="0"/>
              <a:t>Qu</a:t>
            </a:r>
            <a:r>
              <a:rPr lang="en-US" sz="1800" dirty="0"/>
              <a:t>: 1846, </a:t>
            </a:r>
            <a:r>
              <a:rPr lang="en-US" sz="1800" b="1" u="sng" dirty="0"/>
              <a:t>Max</a:t>
            </a:r>
            <a:r>
              <a:rPr lang="en-US" sz="1800" dirty="0"/>
              <a:t>: 290’559</a:t>
            </a:r>
          </a:p>
          <a:p>
            <a:pPr lvl="1">
              <a:buFont typeface="Wingdings" panose="05000000000000000000" pitchFamily="2" charset="2"/>
              <a:buChar char="v"/>
            </a:pPr>
            <a:r>
              <a:rPr lang="en-US" sz="1800" dirty="0"/>
              <a:t>Exiting_States1$Data - </a:t>
            </a:r>
            <a:r>
              <a:rPr lang="en-US" sz="1800" b="1" u="sng" dirty="0"/>
              <a:t>Min</a:t>
            </a:r>
            <a:r>
              <a:rPr lang="en-US" sz="1800" dirty="0"/>
              <a:t>: 6759, </a:t>
            </a:r>
            <a:r>
              <a:rPr lang="en-US" sz="1800" b="1" u="sng" dirty="0"/>
              <a:t>1st</a:t>
            </a:r>
            <a:r>
              <a:rPr lang="en-US" sz="1800" u="sng" dirty="0"/>
              <a:t> </a:t>
            </a:r>
            <a:r>
              <a:rPr lang="en-US" sz="1800" b="1" u="sng" dirty="0"/>
              <a:t>Qu</a:t>
            </a:r>
            <a:r>
              <a:rPr lang="en-US" sz="1800" dirty="0"/>
              <a:t>: 29’280, </a:t>
            </a:r>
            <a:r>
              <a:rPr lang="en-US" sz="1800" b="1" u="sng" dirty="0"/>
              <a:t>Median</a:t>
            </a:r>
            <a:r>
              <a:rPr lang="en-US" sz="1800" dirty="0"/>
              <a:t>: 76’808, </a:t>
            </a:r>
            <a:r>
              <a:rPr lang="en-US" sz="1800" b="1" u="sng" dirty="0"/>
              <a:t>Mean</a:t>
            </a:r>
            <a:r>
              <a:rPr lang="en-US" sz="1800" dirty="0"/>
              <a:t>: 94’717, </a:t>
            </a:r>
            <a:r>
              <a:rPr lang="en-US" sz="1800" b="1" u="sng" dirty="0"/>
              <a:t>3rd</a:t>
            </a:r>
            <a:r>
              <a:rPr lang="en-US" sz="1800" u="sng" dirty="0"/>
              <a:t> </a:t>
            </a:r>
            <a:r>
              <a:rPr lang="en-US" sz="1800" b="1" u="sng" dirty="0"/>
              <a:t>Qu</a:t>
            </a:r>
            <a:r>
              <a:rPr lang="en-US" sz="1800" dirty="0"/>
              <a:t>: 101’615, </a:t>
            </a:r>
            <a:r>
              <a:rPr lang="en-US" sz="1800" b="1" u="sng" dirty="0"/>
              <a:t>Max</a:t>
            </a:r>
            <a:r>
              <a:rPr lang="en-US" sz="1800" dirty="0"/>
              <a:t>: 350’910</a:t>
            </a:r>
          </a:p>
          <a:p>
            <a:pPr lvl="1">
              <a:buFont typeface="Wingdings" panose="05000000000000000000" pitchFamily="2" charset="2"/>
              <a:buChar char="v"/>
            </a:pPr>
            <a:r>
              <a:rPr lang="en-US" sz="1800" dirty="0"/>
              <a:t>Exiting_FC2$Data -  </a:t>
            </a:r>
            <a:r>
              <a:rPr lang="en-US" sz="1800" b="1" u="sng" dirty="0"/>
              <a:t>Min</a:t>
            </a:r>
            <a:r>
              <a:rPr lang="en-US" sz="1800" dirty="0"/>
              <a:t>: 5, </a:t>
            </a:r>
            <a:r>
              <a:rPr lang="en-US" sz="1800" b="1" u="sng" dirty="0"/>
              <a:t>1st</a:t>
            </a:r>
            <a:r>
              <a:rPr lang="en-US" sz="1800" u="sng" dirty="0"/>
              <a:t> </a:t>
            </a:r>
            <a:r>
              <a:rPr lang="en-US" sz="1800" b="1" u="sng" dirty="0"/>
              <a:t>Qu</a:t>
            </a:r>
            <a:r>
              <a:rPr lang="en-US" sz="1800" dirty="0"/>
              <a:t>: 280, </a:t>
            </a:r>
            <a:r>
              <a:rPr lang="en-US" sz="1800" b="1" u="sng" dirty="0"/>
              <a:t>Median</a:t>
            </a:r>
            <a:r>
              <a:rPr lang="en-US" sz="1800" dirty="0"/>
              <a:t>: 811, </a:t>
            </a:r>
            <a:r>
              <a:rPr lang="en-US" sz="1800" b="1" u="sng" dirty="0"/>
              <a:t>Mean</a:t>
            </a:r>
            <a:r>
              <a:rPr lang="en-US" sz="1800" dirty="0"/>
              <a:t>: 3320, </a:t>
            </a:r>
            <a:r>
              <a:rPr lang="en-US" sz="1800" b="1" u="sng" dirty="0"/>
              <a:t>3rd Qu</a:t>
            </a:r>
            <a:r>
              <a:rPr lang="en-US" sz="1800" dirty="0"/>
              <a:t>: 1846, </a:t>
            </a:r>
            <a:r>
              <a:rPr lang="en-US" sz="1800" b="1" u="sng" dirty="0"/>
              <a:t>Max</a:t>
            </a:r>
            <a:r>
              <a:rPr lang="en-US" sz="1800" dirty="0"/>
              <a:t>: 290’559</a:t>
            </a:r>
          </a:p>
          <a:p>
            <a:pPr lvl="1">
              <a:buFont typeface="Wingdings" panose="05000000000000000000" pitchFamily="2" charset="2"/>
              <a:buChar char="v"/>
            </a:pPr>
            <a:r>
              <a:rPr lang="en-US" sz="1800" dirty="0"/>
              <a:t>Exiting_USA2$Data - </a:t>
            </a:r>
            <a:r>
              <a:rPr lang="en-US" sz="1800" b="1" u="sng" dirty="0"/>
              <a:t>Min</a:t>
            </a:r>
            <a:r>
              <a:rPr lang="en-US" sz="1800" dirty="0"/>
              <a:t>: 548’394 </a:t>
            </a:r>
            <a:r>
              <a:rPr lang="en-US" sz="1800" b="1" u="sng" dirty="0"/>
              <a:t>1st</a:t>
            </a:r>
            <a:r>
              <a:rPr lang="en-US" sz="1800" u="sng" dirty="0"/>
              <a:t> </a:t>
            </a:r>
            <a:r>
              <a:rPr lang="en-US" sz="1800" b="1" u="sng" dirty="0"/>
              <a:t>Q</a:t>
            </a:r>
            <a:r>
              <a:rPr lang="en-US" sz="1800" u="sng" dirty="0"/>
              <a:t>u</a:t>
            </a:r>
            <a:r>
              <a:rPr lang="en-US" sz="1800" dirty="0"/>
              <a:t>: 922’709, </a:t>
            </a:r>
            <a:r>
              <a:rPr lang="en-US" sz="1800" b="1" u="sng" dirty="0"/>
              <a:t>Median</a:t>
            </a:r>
            <a:r>
              <a:rPr lang="en-US" sz="1800" dirty="0"/>
              <a:t>: 1’297’023, </a:t>
            </a:r>
            <a:r>
              <a:rPr lang="en-US" sz="1800" b="1" u="sng" dirty="0"/>
              <a:t>Mean</a:t>
            </a:r>
            <a:r>
              <a:rPr lang="en-US" sz="1800" dirty="0"/>
              <a:t>: 1’297’023, </a:t>
            </a:r>
            <a:r>
              <a:rPr lang="en-US" sz="1800" b="1" u="sng" dirty="0"/>
              <a:t>3rd Qu</a:t>
            </a:r>
            <a:r>
              <a:rPr lang="en-US" sz="1800" dirty="0"/>
              <a:t>: 1’671’338, </a:t>
            </a:r>
            <a:r>
              <a:rPr lang="en-US" sz="1800" b="1" u="sng" dirty="0"/>
              <a:t>Max</a:t>
            </a:r>
            <a:r>
              <a:rPr lang="en-US" sz="1800" dirty="0"/>
              <a:t>: 2’045’65</a:t>
            </a:r>
          </a:p>
          <a:p>
            <a:pPr marL="274320" lvl="1" indent="0">
              <a:buNone/>
            </a:pPr>
            <a:endParaRPr lang="en-US" sz="1800" dirty="0"/>
          </a:p>
          <a:p>
            <a:pPr marL="285750" lvl="1" indent="-285750">
              <a:buFont typeface="Wingdings" panose="05000000000000000000" pitchFamily="2" charset="2"/>
              <a:buChar char="v"/>
            </a:pPr>
            <a:r>
              <a:rPr lang="en-US" sz="1800" dirty="0"/>
              <a:t>Juveniles incarceration variables and summary statistics by state &amp; for the United States as a whole: </a:t>
            </a:r>
          </a:p>
          <a:p>
            <a:pPr marL="560070" lvl="2" indent="-285750">
              <a:buFont typeface="Wingdings" panose="05000000000000000000" pitchFamily="2" charset="2"/>
              <a:buChar char="v"/>
            </a:pPr>
            <a:r>
              <a:rPr lang="en-US" sz="1800" dirty="0" err="1"/>
              <a:t>Juveniles$Data</a:t>
            </a:r>
            <a:r>
              <a:rPr lang="en-US" sz="1800" dirty="0"/>
              <a:t> - </a:t>
            </a:r>
            <a:r>
              <a:rPr lang="en-US" sz="1800" b="1" dirty="0"/>
              <a:t>Min</a:t>
            </a:r>
            <a:r>
              <a:rPr lang="en-US" sz="1800" dirty="0"/>
              <a:t>: 18.0, </a:t>
            </a:r>
            <a:r>
              <a:rPr lang="en-US" sz="1800" b="1" u="sng" dirty="0"/>
              <a:t>1st</a:t>
            </a:r>
            <a:r>
              <a:rPr lang="en-US" sz="1800" u="sng" dirty="0"/>
              <a:t> </a:t>
            </a:r>
            <a:r>
              <a:rPr lang="en-US" sz="1800" b="1" u="sng" dirty="0"/>
              <a:t>Qu</a:t>
            </a:r>
            <a:r>
              <a:rPr lang="en-US" sz="1800" dirty="0"/>
              <a:t>: 347.2, </a:t>
            </a:r>
            <a:r>
              <a:rPr lang="en-US" sz="1800" b="1" u="sng" dirty="0"/>
              <a:t>Median</a:t>
            </a:r>
            <a:r>
              <a:rPr lang="en-US" sz="1800" dirty="0"/>
              <a:t>: </a:t>
            </a:r>
            <a:r>
              <a:rPr lang="en-US" sz="1800" dirty="0">
                <a:latin typeface="Bookman Old Style" panose="02050604050505020204" pitchFamily="18" charset="0"/>
              </a:rPr>
              <a:t>777.0</a:t>
            </a:r>
            <a:r>
              <a:rPr lang="en-US" sz="1800" dirty="0"/>
              <a:t>, </a:t>
            </a:r>
            <a:r>
              <a:rPr lang="en-US" sz="1800" b="1" u="sng" dirty="0"/>
              <a:t>Mean</a:t>
            </a:r>
            <a:r>
              <a:rPr lang="en-US" sz="1800" dirty="0"/>
              <a:t>: 2629.2, </a:t>
            </a:r>
            <a:r>
              <a:rPr lang="en-US" sz="1800" b="1" u="sng" dirty="0"/>
              <a:t>3rd</a:t>
            </a:r>
            <a:r>
              <a:rPr lang="en-US" sz="1800" u="sng" dirty="0"/>
              <a:t> </a:t>
            </a:r>
            <a:r>
              <a:rPr lang="en-US" sz="1800" b="1" u="sng" dirty="0"/>
              <a:t>Qu</a:t>
            </a:r>
            <a:r>
              <a:rPr lang="en-US" sz="1800" dirty="0"/>
              <a:t>: 1524.8, </a:t>
            </a:r>
            <a:r>
              <a:rPr lang="en-US" sz="1800" b="1" u="sng" dirty="0"/>
              <a:t>Max</a:t>
            </a:r>
            <a:r>
              <a:rPr lang="en-US" sz="1800" dirty="0"/>
              <a:t>: 104’219.0</a:t>
            </a:r>
          </a:p>
          <a:p>
            <a:pPr marL="560070" lvl="2" indent="-285750">
              <a:buFont typeface="Wingdings" panose="05000000000000000000" pitchFamily="2" charset="2"/>
              <a:buChar char="v"/>
            </a:pPr>
            <a:r>
              <a:rPr lang="en-US" sz="1800" dirty="0"/>
              <a:t>Juveniles_States1$Data -  </a:t>
            </a:r>
            <a:r>
              <a:rPr lang="en-US" sz="1800" b="1" u="sng" dirty="0"/>
              <a:t>Min</a:t>
            </a:r>
            <a:r>
              <a:rPr lang="en-US" sz="1800" dirty="0"/>
              <a:t>: 372, </a:t>
            </a:r>
            <a:r>
              <a:rPr lang="en-US" sz="1800" b="1" u="sng" dirty="0"/>
              <a:t>1st</a:t>
            </a:r>
            <a:r>
              <a:rPr lang="en-US" sz="1800" u="sng" dirty="0"/>
              <a:t> </a:t>
            </a:r>
            <a:r>
              <a:rPr lang="en-US" sz="1800" b="1" u="sng" dirty="0"/>
              <a:t>Qu</a:t>
            </a:r>
            <a:r>
              <a:rPr lang="en-US" sz="1800" dirty="0"/>
              <a:t>: 7926, </a:t>
            </a:r>
            <a:r>
              <a:rPr lang="en-US" sz="1800" b="1" u="sng" dirty="0"/>
              <a:t>Median</a:t>
            </a:r>
            <a:r>
              <a:rPr lang="en-US" sz="1800" dirty="0"/>
              <a:t>: 16739, </a:t>
            </a:r>
            <a:r>
              <a:rPr lang="en-US" sz="1800" b="1" u="sng" dirty="0"/>
              <a:t>Mean</a:t>
            </a:r>
            <a:r>
              <a:rPr lang="en-US" sz="1800" dirty="0"/>
              <a:t>: 27539, </a:t>
            </a:r>
            <a:r>
              <a:rPr lang="en-US" sz="1800" b="1" u="sng" dirty="0"/>
              <a:t>3rd Qu</a:t>
            </a:r>
            <a:r>
              <a:rPr lang="en-US" sz="1800" dirty="0"/>
              <a:t>: 28414, </a:t>
            </a:r>
            <a:r>
              <a:rPr lang="en-US" sz="1800" b="1" u="sng" dirty="0"/>
              <a:t>Max</a:t>
            </a:r>
            <a:r>
              <a:rPr lang="en-US" sz="1800" dirty="0"/>
              <a:t>: 109’956</a:t>
            </a:r>
          </a:p>
          <a:p>
            <a:pPr marL="560070" lvl="2" indent="-285750">
              <a:buFont typeface="Wingdings" panose="05000000000000000000" pitchFamily="2" charset="2"/>
              <a:buChar char="v"/>
            </a:pPr>
            <a:r>
              <a:rPr lang="en-US" sz="1800" dirty="0" err="1"/>
              <a:t>Juveniles_USA$Data</a:t>
            </a:r>
            <a:r>
              <a:rPr lang="en-US" sz="1800" dirty="0"/>
              <a:t> -  </a:t>
            </a:r>
            <a:r>
              <a:rPr lang="en-US" sz="1800" b="1" u="sng" dirty="0"/>
              <a:t>Min</a:t>
            </a:r>
            <a:r>
              <a:rPr lang="en-US" sz="1800" dirty="0"/>
              <a:t>: 225’783, </a:t>
            </a:r>
            <a:r>
              <a:rPr lang="en-US" sz="1800" b="1" u="sng" dirty="0"/>
              <a:t>1st Qu</a:t>
            </a:r>
            <a:r>
              <a:rPr lang="en-US" sz="1800" dirty="0"/>
              <a:t>: 286’579, </a:t>
            </a:r>
            <a:r>
              <a:rPr lang="en-US" sz="1800" b="1" u="sng" dirty="0"/>
              <a:t>Median</a:t>
            </a:r>
            <a:r>
              <a:rPr lang="en-US" sz="1800" dirty="0"/>
              <a:t>: 347’376, </a:t>
            </a:r>
            <a:r>
              <a:rPr lang="en-US" sz="1800" b="1" u="sng" dirty="0"/>
              <a:t>Mean</a:t>
            </a:r>
            <a:r>
              <a:rPr lang="en-US" sz="1800" dirty="0"/>
              <a:t>: 347’376, </a:t>
            </a:r>
            <a:r>
              <a:rPr lang="en-US" sz="1800" b="1" u="sng" dirty="0"/>
              <a:t>3rd Qu</a:t>
            </a:r>
            <a:r>
              <a:rPr lang="en-US" sz="1800" dirty="0"/>
              <a:t>: 408’172, </a:t>
            </a:r>
            <a:r>
              <a:rPr lang="en-US" sz="1800" b="1" u="sng" dirty="0"/>
              <a:t>Max</a:t>
            </a:r>
            <a:r>
              <a:rPr lang="en-US" sz="1800" dirty="0"/>
              <a:t>: 468’968</a:t>
            </a:r>
          </a:p>
        </p:txBody>
      </p:sp>
      <p:sp>
        <p:nvSpPr>
          <p:cNvPr id="17" name="Rectangle 16">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cxnSp>
        <p:nvCxnSpPr>
          <p:cNvPr id="14" name="Straight Connector 13">
            <a:extLst>
              <a:ext uri="{FF2B5EF4-FFF2-40B4-BE49-F238E27FC236}">
                <a16:creationId xmlns:a16="http://schemas.microsoft.com/office/drawing/2014/main" id="{C1F8E8E0-858E-4C27-9B13-2B4955F3EE6C}"/>
              </a:ext>
            </a:extLst>
          </p:cNvPr>
          <p:cNvCxnSpPr/>
          <p:nvPr/>
        </p:nvCxnSpPr>
        <p:spPr>
          <a:xfrm>
            <a:off x="234696" y="1091096"/>
            <a:ext cx="11722629"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03374587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bulb off with illuminated background">
            <a:extLst>
              <a:ext uri="{FF2B5EF4-FFF2-40B4-BE49-F238E27FC236}">
                <a16:creationId xmlns:a16="http://schemas.microsoft.com/office/drawing/2014/main" id="{BB2E211D-4AED-4353-A091-28A833AB3725}"/>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b="15730"/>
          <a:stretch/>
        </p:blipFill>
        <p:spPr>
          <a:xfrm>
            <a:off x="20" y="0"/>
            <a:ext cx="12191980" cy="6857990"/>
          </a:xfrm>
          <a:prstGeom prst="rect">
            <a:avLst/>
          </a:prstGeom>
        </p:spPr>
      </p:pic>
      <p:sp>
        <p:nvSpPr>
          <p:cNvPr id="29" name="Rectangle 28">
            <a:extLst>
              <a:ext uri="{FF2B5EF4-FFF2-40B4-BE49-F238E27FC236}">
                <a16:creationId xmlns:a16="http://schemas.microsoft.com/office/drawing/2014/main" id="{BCFF10A9-48A8-49DE-BCC0-36CD4D61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9" y="1267730"/>
            <a:ext cx="9576262" cy="43079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9E6EC7A-73F0-4AA6-8CCE-7492D8F65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8" y="1267730"/>
            <a:ext cx="9576262" cy="4307950"/>
          </a:xfrm>
          <a:prstGeom prst="rect">
            <a:avLst/>
          </a:prstGeom>
          <a:solidFill>
            <a:srgbClr val="FBB13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769532" y="2091263"/>
            <a:ext cx="8652938" cy="2461504"/>
          </a:xfrm>
        </p:spPr>
        <p:txBody>
          <a:bodyPr vert="horz" lIns="91440" tIns="45720" rIns="91440" bIns="45720" rtlCol="0" anchor="ctr">
            <a:normAutofit/>
          </a:bodyPr>
          <a:lstStyle/>
          <a:p>
            <a:r>
              <a:rPr lang="en-US" i="0" dirty="0"/>
              <a:t>Results</a:t>
            </a:r>
          </a:p>
        </p:txBody>
      </p:sp>
      <p:sp>
        <p:nvSpPr>
          <p:cNvPr id="35" name="Rectangle 34">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00891645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948287" y="60536"/>
            <a:ext cx="9792208" cy="1380275"/>
          </a:xfrm>
        </p:spPr>
        <p:txBody>
          <a:bodyPr>
            <a:normAutofit/>
          </a:bodyPr>
          <a:lstStyle/>
          <a:p>
            <a:pPr algn="ctr"/>
            <a:r>
              <a:rPr lang="en-US" sz="2800" i="0" dirty="0"/>
              <a:t>Evaluation Question 1:</a:t>
            </a:r>
            <a:br>
              <a:rPr lang="en-US" sz="2000" i="0" dirty="0"/>
            </a:br>
            <a:r>
              <a:rPr lang="en-US" sz="2000" i="0" dirty="0">
                <a:solidFill>
                  <a:schemeClr val="tx1"/>
                </a:solidFill>
                <a:effectLst/>
                <a:ea typeface="Times New Roman" panose="02020603050405020304" pitchFamily="18" charset="0"/>
                <a:cs typeface="Times New Roman" panose="02020603050405020304" pitchFamily="18" charset="0"/>
              </a:rPr>
              <a:t>Do the children leaving foster care have an influence on the juvenile incarceration numbers by state?</a:t>
            </a:r>
            <a:endParaRPr lang="en-US" sz="2000" i="0" dirty="0">
              <a:solidFill>
                <a:schemeClr val="tx1"/>
              </a:solidFill>
            </a:endParaRPr>
          </a:p>
        </p:txBody>
      </p:sp>
      <p:pic>
        <p:nvPicPr>
          <p:cNvPr id="50" name="Picture 49" descr="Chart, bar chart&#10;&#10;Description automatically generated">
            <a:extLst>
              <a:ext uri="{FF2B5EF4-FFF2-40B4-BE49-F238E27FC236}">
                <a16:creationId xmlns:a16="http://schemas.microsoft.com/office/drawing/2014/main" id="{9BC450E1-1D5D-4E9F-9355-975038954F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062" y="1230587"/>
            <a:ext cx="10246658" cy="5020071"/>
          </a:xfrm>
          <a:prstGeom prst="rect">
            <a:avLst/>
          </a:prstGeom>
          <a:effectLst>
            <a:innerShdw blurRad="63500" dist="50800" dir="13500000">
              <a:schemeClr val="accent2">
                <a:alpha val="50000"/>
              </a:schemeClr>
            </a:innerShdw>
          </a:effectLst>
        </p:spPr>
      </p:pic>
    </p:spTree>
    <p:extLst>
      <p:ext uri="{BB962C8B-B14F-4D97-AF65-F5344CB8AC3E}">
        <p14:creationId xmlns:p14="http://schemas.microsoft.com/office/powerpoint/2010/main" val="67982929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976049" y="133610"/>
            <a:ext cx="9792208" cy="1129448"/>
          </a:xfrm>
        </p:spPr>
        <p:txBody>
          <a:bodyPr>
            <a:normAutofit/>
          </a:bodyPr>
          <a:lstStyle/>
          <a:p>
            <a:pPr algn="ctr"/>
            <a:r>
              <a:rPr lang="en-US" sz="2800" i="0" dirty="0"/>
              <a:t>Evaluation Question 1:</a:t>
            </a:r>
            <a:br>
              <a:rPr lang="en-US" sz="2000" i="0" dirty="0"/>
            </a:br>
            <a:r>
              <a:rPr lang="en-US" sz="1800" i="0" dirty="0">
                <a:solidFill>
                  <a:schemeClr val="tx1"/>
                </a:solidFill>
                <a:effectLst/>
                <a:ea typeface="Times New Roman" panose="02020603050405020304" pitchFamily="18" charset="0"/>
                <a:cs typeface="Times New Roman" panose="02020603050405020304" pitchFamily="18" charset="0"/>
              </a:rPr>
              <a:t>Do the children leaving foster care have an influence on the juvenile incarceration numbers by state?</a:t>
            </a:r>
            <a:endParaRPr lang="en-US" sz="1800" i="0" dirty="0">
              <a:solidFill>
                <a:schemeClr val="tx1"/>
              </a:solidFill>
            </a:endParaRPr>
          </a:p>
        </p:txBody>
      </p:sp>
      <p:pic>
        <p:nvPicPr>
          <p:cNvPr id="5" name="Picture 4" descr="Chart, bar chart&#10;&#10;Description automatically generated">
            <a:extLst>
              <a:ext uri="{FF2B5EF4-FFF2-40B4-BE49-F238E27FC236}">
                <a16:creationId xmlns:a16="http://schemas.microsoft.com/office/drawing/2014/main" id="{E3CC2D61-E82F-4824-B8E3-92469776C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134" y="1170002"/>
            <a:ext cx="10496817" cy="5100674"/>
          </a:xfrm>
          <a:prstGeom prst="rect">
            <a:avLst/>
          </a:prstGeom>
          <a:effectLst>
            <a:innerShdw blurRad="63500" dist="50800" dir="13500000">
              <a:schemeClr val="accent2">
                <a:lumMod val="60000"/>
                <a:lumOff val="40000"/>
                <a:alpha val="50000"/>
              </a:schemeClr>
            </a:innerShdw>
          </a:effectLst>
        </p:spPr>
      </p:pic>
    </p:spTree>
    <p:extLst>
      <p:ext uri="{BB962C8B-B14F-4D97-AF65-F5344CB8AC3E}">
        <p14:creationId xmlns:p14="http://schemas.microsoft.com/office/powerpoint/2010/main" val="154266081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996565" y="99194"/>
            <a:ext cx="9792208" cy="1527078"/>
          </a:xfrm>
        </p:spPr>
        <p:txBody>
          <a:bodyPr>
            <a:normAutofit/>
          </a:bodyPr>
          <a:lstStyle/>
          <a:p>
            <a:pPr algn="ctr"/>
            <a:r>
              <a:rPr lang="en-US" sz="3600" i="0" dirty="0"/>
              <a:t>Evaluation Question 2:</a:t>
            </a:r>
            <a:br>
              <a:rPr lang="en-US" i="0" dirty="0"/>
            </a:br>
            <a:r>
              <a:rPr lang="en-US" sz="2000" i="0" dirty="0">
                <a:effectLst/>
                <a:ea typeface="Calibri" panose="020F0502020204030204" pitchFamily="34" charset="0"/>
                <a:cs typeface="Times New Roman" panose="02020603050405020304" pitchFamily="18" charset="0"/>
              </a:rPr>
              <a:t>Does the age group of children exiting Foster Care have an </a:t>
            </a:r>
            <a:r>
              <a:rPr lang="en-US" sz="1800" i="0" dirty="0">
                <a:effectLst/>
                <a:ea typeface="Calibri" panose="020F0502020204030204" pitchFamily="34" charset="0"/>
                <a:cs typeface="Times New Roman" panose="02020603050405020304" pitchFamily="18" charset="0"/>
              </a:rPr>
              <a:t>influence</a:t>
            </a:r>
            <a:r>
              <a:rPr lang="en-US" sz="2000" i="0" dirty="0">
                <a:effectLst/>
                <a:ea typeface="Calibri" panose="020F0502020204030204" pitchFamily="34" charset="0"/>
                <a:cs typeface="Times New Roman" panose="02020603050405020304" pitchFamily="18" charset="0"/>
              </a:rPr>
              <a:t> on juvenile incarceration?</a:t>
            </a:r>
            <a:br>
              <a:rPr lang="en-US" sz="2000" i="0" dirty="0">
                <a:effectLst/>
                <a:ea typeface="Calibri" panose="020F0502020204030204" pitchFamily="34" charset="0"/>
                <a:cs typeface="Times New Roman" panose="02020603050405020304" pitchFamily="18" charset="0"/>
              </a:rPr>
            </a:br>
            <a:endParaRPr lang="en-US" sz="2000" i="0" dirty="0"/>
          </a:p>
        </p:txBody>
      </p:sp>
      <p:pic>
        <p:nvPicPr>
          <p:cNvPr id="6" name="Picture 5" descr="Chart, bar chart, histogram&#10;&#10;Description automatically generated">
            <a:extLst>
              <a:ext uri="{FF2B5EF4-FFF2-40B4-BE49-F238E27FC236}">
                <a16:creationId xmlns:a16="http://schemas.microsoft.com/office/drawing/2014/main" id="{97C0D269-84B8-4AF3-95E4-DC0AC3825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20" y="1291449"/>
            <a:ext cx="11121792" cy="5044228"/>
          </a:xfrm>
          <a:prstGeom prst="rect">
            <a:avLst/>
          </a:prstGeom>
          <a:effectLst>
            <a:innerShdw blurRad="63500" dist="50800" dir="13500000">
              <a:schemeClr val="accent2">
                <a:lumMod val="75000"/>
                <a:alpha val="50000"/>
              </a:schemeClr>
            </a:innerShdw>
          </a:effectLst>
        </p:spPr>
      </p:pic>
    </p:spTree>
    <p:extLst>
      <p:ext uri="{BB962C8B-B14F-4D97-AF65-F5344CB8AC3E}">
        <p14:creationId xmlns:p14="http://schemas.microsoft.com/office/powerpoint/2010/main" val="20841450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12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141786" y="124412"/>
            <a:ext cx="9792208" cy="1527078"/>
          </a:xfrm>
        </p:spPr>
        <p:txBody>
          <a:bodyPr>
            <a:normAutofit/>
          </a:bodyPr>
          <a:lstStyle/>
          <a:p>
            <a:pPr algn="ctr"/>
            <a:r>
              <a:rPr lang="en-US" sz="2800" i="0" dirty="0"/>
              <a:t>Evaluation Question 2:</a:t>
            </a:r>
            <a:br>
              <a:rPr lang="en-US" sz="2000" i="0" dirty="0"/>
            </a:br>
            <a:r>
              <a:rPr lang="en-US" sz="2000" i="0" dirty="0">
                <a:effectLst/>
                <a:ea typeface="Calibri" panose="020F0502020204030204" pitchFamily="34" charset="0"/>
                <a:cs typeface="Times New Roman" panose="02020603050405020304" pitchFamily="18" charset="0"/>
              </a:rPr>
              <a:t>Does the age group of children exiting Foster Care have an influence on juvenile incarceration?</a:t>
            </a:r>
            <a:br>
              <a:rPr lang="en-US" sz="2000" i="0" dirty="0">
                <a:effectLst/>
                <a:ea typeface="Calibri" panose="020F0502020204030204" pitchFamily="34" charset="0"/>
                <a:cs typeface="Times New Roman" panose="02020603050405020304" pitchFamily="18" charset="0"/>
              </a:rPr>
            </a:br>
            <a:endParaRPr lang="en-US" sz="2000" i="0" dirty="0"/>
          </a:p>
        </p:txBody>
      </p:sp>
      <p:pic>
        <p:nvPicPr>
          <p:cNvPr id="7" name="Picture 6" descr="Chart, bar chart&#10;&#10;Description automatically generated">
            <a:extLst>
              <a:ext uri="{FF2B5EF4-FFF2-40B4-BE49-F238E27FC236}">
                <a16:creationId xmlns:a16="http://schemas.microsoft.com/office/drawing/2014/main" id="{3B2DE42C-2286-4D68-9171-1CF3E97B57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70" y="1172164"/>
            <a:ext cx="10698240" cy="5225247"/>
          </a:xfrm>
          <a:prstGeom prst="rect">
            <a:avLst/>
          </a:prstGeom>
          <a:effectLst>
            <a:innerShdw blurRad="63500" dist="50800" dir="13500000">
              <a:schemeClr val="accent2">
                <a:lumMod val="75000"/>
                <a:alpha val="50000"/>
              </a:schemeClr>
            </a:innerShdw>
          </a:effectLst>
        </p:spPr>
      </p:pic>
    </p:spTree>
    <p:extLst>
      <p:ext uri="{BB962C8B-B14F-4D97-AF65-F5344CB8AC3E}">
        <p14:creationId xmlns:p14="http://schemas.microsoft.com/office/powerpoint/2010/main" val="199333399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31000"/>
                    </a14:imgEffect>
                  </a14:imgLayer>
                </a14:imgProps>
              </a:ext>
              <a:ext uri="{837473B0-CC2E-450A-ABE3-18F120FF3D39}">
                <a1611:picAttrSrcUrl xmlns:a1611="http://schemas.microsoft.com/office/drawing/2016/11/main" r:id="rId4"/>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785548" y="392088"/>
            <a:ext cx="9792208" cy="1527078"/>
          </a:xfrm>
        </p:spPr>
        <p:txBody>
          <a:bodyPr>
            <a:normAutofit/>
          </a:bodyPr>
          <a:lstStyle/>
          <a:p>
            <a:r>
              <a:rPr lang="en-US" i="0" dirty="0"/>
              <a:t>Summary</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1042416" y="1765663"/>
            <a:ext cx="10058400" cy="3849624"/>
          </a:xfrm>
        </p:spPr>
        <p:txBody>
          <a:bodyPr/>
          <a:lstStyle/>
          <a:p>
            <a:pPr algn="l"/>
            <a:r>
              <a:rPr lang="en-US" b="0" i="0" dirty="0">
                <a:effectLst/>
                <a:latin typeface="Open Sans" panose="020B0606030504020204" pitchFamily="34" charset="0"/>
              </a:rPr>
              <a:t>The summary should be JUST ONE SLIDE, and it should contain a summary of the entirety of your results section. It should be in layman's terms, quick and dirty.</a:t>
            </a:r>
          </a:p>
          <a:p>
            <a:br>
              <a:rPr lang="en-US" dirty="0"/>
            </a:br>
            <a:endParaRPr lang="en-US" dirty="0"/>
          </a:p>
        </p:txBody>
      </p:sp>
    </p:spTree>
    <p:extLst>
      <p:ext uri="{BB962C8B-B14F-4D97-AF65-F5344CB8AC3E}">
        <p14:creationId xmlns:p14="http://schemas.microsoft.com/office/powerpoint/2010/main" val="218081974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4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807719" y="133565"/>
            <a:ext cx="9792208" cy="1527078"/>
          </a:xfrm>
        </p:spPr>
        <p:txBody>
          <a:bodyPr>
            <a:normAutofit/>
          </a:bodyPr>
          <a:lstStyle/>
          <a:p>
            <a:r>
              <a:rPr lang="en-US" i="0" dirty="0">
                <a:latin typeface="Bookman Old Style" panose="02050604050505020204" pitchFamily="18" charset="0"/>
              </a:rPr>
              <a:t>Conclusion</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1066800" y="1567543"/>
            <a:ext cx="10058400" cy="4281685"/>
          </a:xfrm>
        </p:spPr>
        <p:txBody>
          <a:bodyPr>
            <a:normAutofit fontScale="92500" lnSpcReduction="20000"/>
          </a:bodyPr>
          <a:lstStyle/>
          <a:p>
            <a:pPr marL="0" indent="0" algn="just">
              <a:buNone/>
            </a:pPr>
            <a:r>
              <a:rPr lang="en-US" dirty="0">
                <a:latin typeface="Bookman Old Style" panose="02050604050505020204" pitchFamily="18" charset="0"/>
              </a:rPr>
              <a:t>In Conclusion we have come to find that even though the data we have discovered has been very beneficial in to answering some of our questions regarding the numbers of children leaving foster care and numbers of children entering the juvenile justice system, it has been discovered that the correlation between the two is a little skewed. </a:t>
            </a:r>
          </a:p>
          <a:p>
            <a:pPr marL="0" indent="0" algn="just">
              <a:buNone/>
            </a:pPr>
            <a:r>
              <a:rPr lang="en-US" dirty="0">
                <a:latin typeface="Bookman Old Style" panose="02050604050505020204" pitchFamily="18" charset="0"/>
              </a:rPr>
              <a:t>We believe that in order to properly ascertain what needs to be done we must first have more detailed data that is accessible to the public without releasing the personal information of any foster children, juvenile detention center inmates, as well as prison inmates.   </a:t>
            </a:r>
          </a:p>
          <a:p>
            <a:pPr marL="0" indent="0" algn="just">
              <a:buNone/>
            </a:pPr>
            <a:r>
              <a:rPr lang="en-US" b="0" i="0" dirty="0">
                <a:effectLst/>
                <a:latin typeface="Bookman Old Style" panose="02050604050505020204" pitchFamily="18" charset="0"/>
              </a:rPr>
              <a:t>All </a:t>
            </a:r>
            <a:r>
              <a:rPr lang="en-US" dirty="0">
                <a:latin typeface="Bookman Old Style" panose="02050604050505020204" pitchFamily="18" charset="0"/>
              </a:rPr>
              <a:t>government agencies involved in such work should have more data scientist and software engineers working in the field of juvenile justice, social work, and our prison system in order to provide more exact numbers as to the percentages of children in foster care that are in juvenile detention as well as having more data on the adults in the prison system that have ever spent time in foster care.  </a:t>
            </a:r>
          </a:p>
          <a:p>
            <a:pPr marL="0" indent="0" algn="just">
              <a:buNone/>
            </a:pPr>
            <a:r>
              <a:rPr lang="en-US" dirty="0">
                <a:latin typeface="Bookman Old Style" panose="02050604050505020204" pitchFamily="18" charset="0"/>
              </a:rPr>
              <a:t>We know for sure that if more data were available,  it can bring more awareness to the foster care to prison pipeline and pave the way for more government and state agencies to create programs that will assist children who age out of the system and create programs that can possibly aid in deterring criminal behavior in children who at risk for falling into the justice system while in foster care and once they age out.   </a:t>
            </a:r>
            <a:endParaRPr lang="en-US" b="0" i="0" dirty="0">
              <a:effectLst/>
              <a:latin typeface="Bookman Old Style" panose="02050604050505020204" pitchFamily="18" charset="0"/>
            </a:endParaRPr>
          </a:p>
          <a:p>
            <a:pPr algn="just"/>
            <a:endParaRPr lang="en-US" dirty="0">
              <a:latin typeface="Bookman Old Style" panose="02050604050505020204" pitchFamily="18" charset="0"/>
            </a:endParaRPr>
          </a:p>
        </p:txBody>
      </p:sp>
    </p:spTree>
    <p:extLst>
      <p:ext uri="{BB962C8B-B14F-4D97-AF65-F5344CB8AC3E}">
        <p14:creationId xmlns:p14="http://schemas.microsoft.com/office/powerpoint/2010/main" val="288229377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44" name="Rectangle 4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46" name="Rectangle 4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8" name="Group 4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49" name="Straight Connector 4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white surface&#10;&#10;Description automatically generated with low confidence">
            <a:extLst>
              <a:ext uri="{FF2B5EF4-FFF2-40B4-BE49-F238E27FC236}">
                <a16:creationId xmlns:a16="http://schemas.microsoft.com/office/drawing/2014/main" id="{2FE7E5E8-828A-4121-84E6-E92BA248E2F2}"/>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8581" b="25169"/>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BCFF10A9-48A8-49DE-BCC0-36CD4D61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9" y="1267730"/>
            <a:ext cx="9576262" cy="43079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9E6EC7A-73F0-4AA6-8CCE-7492D8F65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68" y="1267730"/>
            <a:ext cx="9576262" cy="4307950"/>
          </a:xfrm>
          <a:prstGeom prst="rect">
            <a:avLst/>
          </a:prstGeom>
          <a:solidFill>
            <a:srgbClr val="C4A47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769532" y="2091263"/>
            <a:ext cx="8652938" cy="2461504"/>
          </a:xfrm>
        </p:spPr>
        <p:txBody>
          <a:bodyPr vert="horz" lIns="91440" tIns="45720" rIns="91440" bIns="45720" rtlCol="0" anchor="ctr">
            <a:normAutofit/>
          </a:bodyPr>
          <a:lstStyle/>
          <a:p>
            <a:r>
              <a:rPr lang="en-US" i="0" dirty="0"/>
              <a:t>Questions?</a:t>
            </a:r>
          </a:p>
        </p:txBody>
      </p:sp>
      <p:sp>
        <p:nvSpPr>
          <p:cNvPr id="63" name="Rectangle 6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21368215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3">
                <a:shade val="45000"/>
                <a:satMod val="135000"/>
              </a:schemeClr>
              <a:prstClr val="white"/>
            </a:duotone>
            <a:extLst>
              <a:ext uri="{837473B0-CC2E-450A-ABE3-18F120FF3D39}">
                <a1611:picAttrSrcUrl xmlns:a1611="http://schemas.microsoft.com/office/drawing/2016/11/main" r:id="rId4"/>
              </a:ext>
            </a:extLst>
          </a:blip>
          <a:srcRect/>
          <a:stretch>
            <a:fillRect t="-22000" b="-22000"/>
          </a:stretch>
        </a:blip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8DE9B99-ADEF-4DA4-A716-52D0A8BE5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09" name="Rectangle 108">
            <a:extLst>
              <a:ext uri="{FF2B5EF4-FFF2-40B4-BE49-F238E27FC236}">
                <a16:creationId xmlns:a16="http://schemas.microsoft.com/office/drawing/2014/main" id="{6E20860D-8992-496E-BC22-8450E344B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11" name="Rectangle 110">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3" name="Rectangle 112">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4" name="Rectangle 3">
            <a:extLst>
              <a:ext uri="{FF2B5EF4-FFF2-40B4-BE49-F238E27FC236}">
                <a16:creationId xmlns:a16="http://schemas.microsoft.com/office/drawing/2014/main" id="{9E7EE488-5835-4C01-AB8B-DF7EABBAF4CF}"/>
              </a:ext>
            </a:extLst>
          </p:cNvPr>
          <p:cNvSpPr/>
          <p:nvPr/>
        </p:nvSpPr>
        <p:spPr>
          <a:xfrm>
            <a:off x="621319" y="726141"/>
            <a:ext cx="4219622" cy="540571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37274D-5A06-4653-9902-A06FC3FF61AD}"/>
              </a:ext>
            </a:extLst>
          </p:cNvPr>
          <p:cNvSpPr/>
          <p:nvPr/>
        </p:nvSpPr>
        <p:spPr>
          <a:xfrm>
            <a:off x="833718" y="995082"/>
            <a:ext cx="3724835" cy="4800600"/>
          </a:xfrm>
          <a:prstGeom prst="rect">
            <a:avLst/>
          </a:prstGeom>
          <a:solidFill>
            <a:schemeClr val="accent1">
              <a:alpha val="22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7908CC-1DEE-4F05-A985-80FFB9340207}"/>
              </a:ext>
            </a:extLst>
          </p:cNvPr>
          <p:cNvSpPr txBox="1"/>
          <p:nvPr/>
        </p:nvSpPr>
        <p:spPr>
          <a:xfrm>
            <a:off x="5936250" y="1200133"/>
            <a:ext cx="5683026" cy="4793051"/>
          </a:xfrm>
          <a:prstGeom prst="rect">
            <a:avLst/>
          </a:prstGeom>
          <a:noFill/>
        </p:spPr>
        <p:txBody>
          <a:bodyPr vert="horz" lIns="91440" tIns="45720" rIns="91440" bIns="45720" rtlCol="0">
            <a:noAutofit/>
          </a:bodyPr>
          <a:lstStyle/>
          <a:p>
            <a:pPr marL="445770" indent="-342900">
              <a:spcAft>
                <a:spcPts val="600"/>
              </a:spcAft>
              <a:buClr>
                <a:schemeClr val="accent4">
                  <a:lumMod val="75000"/>
                </a:schemeClr>
              </a:buClr>
              <a:buFont typeface="Wingdings" panose="05000000000000000000" pitchFamily="2" charset="2"/>
              <a:buChar char="v"/>
            </a:pPr>
            <a:r>
              <a:rPr lang="en-US" sz="2400" dirty="0">
                <a:solidFill>
                  <a:schemeClr val="accent2">
                    <a:lumMod val="50000"/>
                  </a:schemeClr>
                </a:solidFill>
              </a:rPr>
              <a:t>Studied and Graduated from Massage Therapy School</a:t>
            </a:r>
          </a:p>
          <a:p>
            <a:pPr marL="445770" indent="-342900">
              <a:spcAft>
                <a:spcPts val="600"/>
              </a:spcAft>
              <a:buClr>
                <a:schemeClr val="accent4">
                  <a:lumMod val="75000"/>
                </a:schemeClr>
              </a:buClr>
              <a:buFont typeface="Wingdings" panose="05000000000000000000" pitchFamily="2" charset="2"/>
              <a:buChar char="v"/>
            </a:pPr>
            <a:endParaRPr lang="en-US" sz="2400" dirty="0">
              <a:solidFill>
                <a:schemeClr val="accent2">
                  <a:lumMod val="50000"/>
                </a:schemeClr>
              </a:solidFill>
            </a:endParaRPr>
          </a:p>
          <a:p>
            <a:pPr marL="445770" indent="-342900">
              <a:spcAft>
                <a:spcPts val="600"/>
              </a:spcAft>
              <a:buClr>
                <a:schemeClr val="accent4">
                  <a:lumMod val="75000"/>
                </a:schemeClr>
              </a:buClr>
              <a:buFont typeface="Wingdings" panose="05000000000000000000" pitchFamily="2" charset="2"/>
              <a:buChar char="v"/>
            </a:pPr>
            <a:r>
              <a:rPr lang="en-US" sz="2400" dirty="0">
                <a:solidFill>
                  <a:schemeClr val="accent2">
                    <a:lumMod val="50000"/>
                  </a:schemeClr>
                </a:solidFill>
              </a:rPr>
              <a:t>Attended school for a period to gain esthetician skills </a:t>
            </a:r>
          </a:p>
          <a:p>
            <a:pPr marL="445770" indent="-342900">
              <a:spcAft>
                <a:spcPts val="600"/>
              </a:spcAft>
              <a:buClr>
                <a:schemeClr val="accent4">
                  <a:lumMod val="75000"/>
                </a:schemeClr>
              </a:buClr>
              <a:buFont typeface="Wingdings" panose="05000000000000000000" pitchFamily="2" charset="2"/>
              <a:buChar char="v"/>
            </a:pPr>
            <a:endParaRPr lang="en-US" sz="2400" dirty="0">
              <a:solidFill>
                <a:schemeClr val="accent2">
                  <a:lumMod val="50000"/>
                </a:schemeClr>
              </a:solidFill>
            </a:endParaRPr>
          </a:p>
          <a:p>
            <a:pPr marL="445770" indent="-342900">
              <a:spcAft>
                <a:spcPts val="600"/>
              </a:spcAft>
              <a:buClr>
                <a:schemeClr val="accent4">
                  <a:lumMod val="75000"/>
                </a:schemeClr>
              </a:buClr>
              <a:buFont typeface="Wingdings" panose="05000000000000000000" pitchFamily="2" charset="2"/>
              <a:buChar char="v"/>
            </a:pPr>
            <a:r>
              <a:rPr lang="en-US" sz="2400" dirty="0">
                <a:solidFill>
                  <a:schemeClr val="accent2">
                    <a:lumMod val="50000"/>
                  </a:schemeClr>
                </a:solidFill>
              </a:rPr>
              <a:t>Currently working in the Customer Service Field</a:t>
            </a:r>
          </a:p>
          <a:p>
            <a:pPr marL="445770" indent="-342900">
              <a:spcAft>
                <a:spcPts val="600"/>
              </a:spcAft>
              <a:buClr>
                <a:schemeClr val="accent4">
                  <a:lumMod val="75000"/>
                </a:schemeClr>
              </a:buClr>
              <a:buFont typeface="Wingdings" panose="05000000000000000000" pitchFamily="2" charset="2"/>
              <a:buChar char="v"/>
            </a:pPr>
            <a:endParaRPr lang="en-US" sz="2400" dirty="0">
              <a:solidFill>
                <a:schemeClr val="accent2">
                  <a:lumMod val="50000"/>
                </a:schemeClr>
              </a:solidFill>
            </a:endParaRPr>
          </a:p>
          <a:p>
            <a:pPr marL="445770" indent="-342900">
              <a:spcAft>
                <a:spcPts val="600"/>
              </a:spcAft>
              <a:buClr>
                <a:schemeClr val="accent4">
                  <a:lumMod val="75000"/>
                </a:schemeClr>
              </a:buClr>
              <a:buFont typeface="Wingdings" panose="05000000000000000000" pitchFamily="2" charset="2"/>
              <a:buChar char="v"/>
            </a:pPr>
            <a:r>
              <a:rPr lang="en-US" sz="2400" dirty="0">
                <a:solidFill>
                  <a:schemeClr val="accent2">
                    <a:lumMod val="50000"/>
                  </a:schemeClr>
                </a:solidFill>
              </a:rPr>
              <a:t>Studying Data Science Through Entity Academy</a:t>
            </a:r>
          </a:p>
        </p:txBody>
      </p:sp>
      <p:cxnSp>
        <p:nvCxnSpPr>
          <p:cNvPr id="7" name="Straight Connector 6">
            <a:extLst>
              <a:ext uri="{FF2B5EF4-FFF2-40B4-BE49-F238E27FC236}">
                <a16:creationId xmlns:a16="http://schemas.microsoft.com/office/drawing/2014/main" id="{E8A7CCC4-A9E3-4684-AA84-772C158C173A}"/>
              </a:ext>
            </a:extLst>
          </p:cNvPr>
          <p:cNvCxnSpPr>
            <a:cxnSpLocks/>
          </p:cNvCxnSpPr>
          <p:nvPr/>
        </p:nvCxnSpPr>
        <p:spPr>
          <a:xfrm>
            <a:off x="5701553" y="374904"/>
            <a:ext cx="0" cy="599738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6CE64D-585D-4940-8B1B-0B36A2C705D5}"/>
              </a:ext>
            </a:extLst>
          </p:cNvPr>
          <p:cNvSpPr txBox="1"/>
          <p:nvPr/>
        </p:nvSpPr>
        <p:spPr>
          <a:xfrm>
            <a:off x="6371665" y="316058"/>
            <a:ext cx="4778368" cy="646331"/>
          </a:xfrm>
          <a:prstGeom prst="rect">
            <a:avLst/>
          </a:prstGeom>
          <a:noFill/>
        </p:spPr>
        <p:txBody>
          <a:bodyPr wrap="square" rtlCol="0">
            <a:spAutoFit/>
          </a:bodyPr>
          <a:lstStyle/>
          <a:p>
            <a:pPr algn="ctr"/>
            <a:r>
              <a:rPr lang="en-US" sz="3600" b="1" dirty="0">
                <a:solidFill>
                  <a:schemeClr val="accent2">
                    <a:lumMod val="50000"/>
                  </a:schemeClr>
                </a:solidFill>
                <a:latin typeface="Baskerville Old Face" panose="02020602080505020303" pitchFamily="18" charset="0"/>
              </a:rPr>
              <a:t>Background</a:t>
            </a:r>
          </a:p>
        </p:txBody>
      </p:sp>
      <p:sp>
        <p:nvSpPr>
          <p:cNvPr id="11" name="Title 10">
            <a:extLst>
              <a:ext uri="{FF2B5EF4-FFF2-40B4-BE49-F238E27FC236}">
                <a16:creationId xmlns:a16="http://schemas.microsoft.com/office/drawing/2014/main" id="{5C02DCE8-112D-469D-84D2-6C67B13F6D68}"/>
              </a:ext>
            </a:extLst>
          </p:cNvPr>
          <p:cNvSpPr>
            <a:spLocks noGrp="1"/>
          </p:cNvSpPr>
          <p:nvPr>
            <p:ph type="ctrTitle"/>
          </p:nvPr>
        </p:nvSpPr>
        <p:spPr>
          <a:xfrm>
            <a:off x="727145" y="2406624"/>
            <a:ext cx="3937980" cy="1546812"/>
          </a:xfrm>
        </p:spPr>
        <p:txBody>
          <a:bodyPr>
            <a:normAutofit/>
          </a:bodyPr>
          <a:lstStyle/>
          <a:p>
            <a:r>
              <a:rPr lang="en-US" sz="4400" b="1" i="0" dirty="0">
                <a:solidFill>
                  <a:schemeClr val="accent2">
                    <a:lumMod val="50000"/>
                  </a:schemeClr>
                </a:solidFill>
                <a:latin typeface="Baskerville Old Face" panose="02020602080505020303" pitchFamily="18" charset="0"/>
              </a:rPr>
              <a:t>Rachel </a:t>
            </a:r>
            <a:r>
              <a:rPr lang="en-US" sz="4400" b="1" i="0" dirty="0" err="1">
                <a:solidFill>
                  <a:schemeClr val="accent2">
                    <a:lumMod val="50000"/>
                  </a:schemeClr>
                </a:solidFill>
                <a:latin typeface="Baskerville Old Face" panose="02020602080505020303" pitchFamily="18" charset="0"/>
              </a:rPr>
              <a:t>Korman</a:t>
            </a:r>
            <a:endParaRPr lang="en-US" sz="4400" b="1" i="0" dirty="0">
              <a:solidFill>
                <a:schemeClr val="accent2">
                  <a:lumMod val="50000"/>
                </a:schemeClr>
              </a:solidFill>
              <a:latin typeface="Baskerville Old Face" panose="02020602080505020303" pitchFamily="18" charset="0"/>
            </a:endParaRPr>
          </a:p>
        </p:txBody>
      </p:sp>
    </p:spTree>
    <p:extLst>
      <p:ext uri="{BB962C8B-B14F-4D97-AF65-F5344CB8AC3E}">
        <p14:creationId xmlns:p14="http://schemas.microsoft.com/office/powerpoint/2010/main" val="15046265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3">
                <a:shade val="45000"/>
                <a:satMod val="135000"/>
              </a:schemeClr>
              <a:prstClr val="white"/>
            </a:duotone>
            <a:extLst>
              <a:ext uri="{837473B0-CC2E-450A-ABE3-18F120FF3D39}">
                <a1611:picAttrSrcUrl xmlns:a1611="http://schemas.microsoft.com/office/drawing/2016/11/main" r:id="rId4"/>
              </a:ext>
            </a:extLst>
          </a:blip>
          <a:srcRect/>
          <a:stretch>
            <a:fillRect t="-22000" b="-22000"/>
          </a:stretch>
        </a:blip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8DE9B99-ADEF-4DA4-A716-52D0A8BE5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09" name="Rectangle 108">
            <a:extLst>
              <a:ext uri="{FF2B5EF4-FFF2-40B4-BE49-F238E27FC236}">
                <a16:creationId xmlns:a16="http://schemas.microsoft.com/office/drawing/2014/main" id="{6E20860D-8992-496E-BC22-8450E344B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11" name="Rectangle 110">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3" name="Rectangle 112">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4" name="Rectangle 3">
            <a:extLst>
              <a:ext uri="{FF2B5EF4-FFF2-40B4-BE49-F238E27FC236}">
                <a16:creationId xmlns:a16="http://schemas.microsoft.com/office/drawing/2014/main" id="{9E7EE488-5835-4C01-AB8B-DF7EABBAF4CF}"/>
              </a:ext>
            </a:extLst>
          </p:cNvPr>
          <p:cNvSpPr/>
          <p:nvPr/>
        </p:nvSpPr>
        <p:spPr>
          <a:xfrm>
            <a:off x="621319" y="726141"/>
            <a:ext cx="4219622" cy="540571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37274D-5A06-4653-9902-A06FC3FF61AD}"/>
              </a:ext>
            </a:extLst>
          </p:cNvPr>
          <p:cNvSpPr/>
          <p:nvPr/>
        </p:nvSpPr>
        <p:spPr>
          <a:xfrm>
            <a:off x="891810" y="1079529"/>
            <a:ext cx="3724835" cy="4800600"/>
          </a:xfrm>
          <a:prstGeom prst="rect">
            <a:avLst/>
          </a:prstGeom>
          <a:solidFill>
            <a:schemeClr val="accent1">
              <a:alpha val="22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7908CC-1DEE-4F05-A985-80FFB9340207}"/>
              </a:ext>
            </a:extLst>
          </p:cNvPr>
          <p:cNvSpPr txBox="1"/>
          <p:nvPr/>
        </p:nvSpPr>
        <p:spPr>
          <a:xfrm>
            <a:off x="6071616" y="726141"/>
            <a:ext cx="5683026" cy="4549368"/>
          </a:xfrm>
          <a:prstGeom prst="rect">
            <a:avLst/>
          </a:prstGeom>
        </p:spPr>
        <p:txBody>
          <a:bodyPr vert="horz" lIns="91440" tIns="45720" rIns="91440" bIns="45720" rtlCol="0">
            <a:noAutofit/>
          </a:bodyPr>
          <a:lstStyle/>
          <a:p>
            <a:pPr lvl="0"/>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Has an Associates Degree in Liberal Arts</a:t>
            </a:r>
          </a:p>
          <a:p>
            <a:pPr lvl="0"/>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Worked as a Subcontractor with HackBarth delivering medicine to hospitals and clinics</a:t>
            </a:r>
          </a:p>
          <a:p>
            <a:pPr marL="342900" lvl="0" indent="-342900">
              <a:buFont typeface="Wingdings" panose="05000000000000000000" pitchFamily="2" charset="2"/>
              <a:buChar char="v"/>
            </a:pPr>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Currently working for CVS as a shift Supervisor</a:t>
            </a:r>
          </a:p>
          <a:p>
            <a:pPr marL="342900" lvl="0" indent="-342900">
              <a:buFont typeface="Wingdings" panose="05000000000000000000" pitchFamily="2" charset="2"/>
              <a:buChar char="v"/>
            </a:pPr>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On the path to receive certificate in Data Science through Woz-U</a:t>
            </a:r>
          </a:p>
          <a:p>
            <a:pPr lvl="0"/>
            <a:endParaRPr lang="en-US" sz="2400" dirty="0">
              <a:solidFill>
                <a:schemeClr val="accent2">
                  <a:lumMod val="50000"/>
                </a:schemeClr>
              </a:solidFill>
            </a:endParaRPr>
          </a:p>
          <a:p>
            <a:pPr marL="342900" lvl="0" indent="-342900">
              <a:buFont typeface="Wingdings" panose="05000000000000000000" pitchFamily="2" charset="2"/>
              <a:buChar char="v"/>
            </a:pPr>
            <a:r>
              <a:rPr lang="en-US" sz="2400" dirty="0">
                <a:solidFill>
                  <a:schemeClr val="accent2">
                    <a:lumMod val="50000"/>
                  </a:schemeClr>
                </a:solidFill>
              </a:rPr>
              <a:t>Loves working with numbers and finding correlations between them</a:t>
            </a:r>
          </a:p>
        </p:txBody>
      </p:sp>
      <p:cxnSp>
        <p:nvCxnSpPr>
          <p:cNvPr id="7" name="Straight Connector 6">
            <a:extLst>
              <a:ext uri="{FF2B5EF4-FFF2-40B4-BE49-F238E27FC236}">
                <a16:creationId xmlns:a16="http://schemas.microsoft.com/office/drawing/2014/main" id="{E8A7CCC4-A9E3-4684-AA84-772C158C173A}"/>
              </a:ext>
            </a:extLst>
          </p:cNvPr>
          <p:cNvCxnSpPr>
            <a:cxnSpLocks/>
          </p:cNvCxnSpPr>
          <p:nvPr/>
        </p:nvCxnSpPr>
        <p:spPr>
          <a:xfrm>
            <a:off x="5701553" y="374904"/>
            <a:ext cx="0" cy="599738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6CE64D-585D-4940-8B1B-0B36A2C705D5}"/>
              </a:ext>
            </a:extLst>
          </p:cNvPr>
          <p:cNvSpPr txBox="1"/>
          <p:nvPr/>
        </p:nvSpPr>
        <p:spPr>
          <a:xfrm>
            <a:off x="6252883" y="363825"/>
            <a:ext cx="4778368" cy="646331"/>
          </a:xfrm>
          <a:prstGeom prst="rect">
            <a:avLst/>
          </a:prstGeom>
          <a:noFill/>
        </p:spPr>
        <p:txBody>
          <a:bodyPr wrap="square" rtlCol="0">
            <a:spAutoFit/>
          </a:bodyPr>
          <a:lstStyle/>
          <a:p>
            <a:pPr algn="ctr"/>
            <a:r>
              <a:rPr lang="en-US" sz="3600" b="1" dirty="0">
                <a:solidFill>
                  <a:schemeClr val="accent2">
                    <a:lumMod val="50000"/>
                  </a:schemeClr>
                </a:solidFill>
                <a:latin typeface="Baskerville Old Face" panose="02020602080505020303" pitchFamily="18" charset="0"/>
              </a:rPr>
              <a:t>Background</a:t>
            </a:r>
          </a:p>
        </p:txBody>
      </p:sp>
      <p:sp>
        <p:nvSpPr>
          <p:cNvPr id="13" name="Title 12">
            <a:extLst>
              <a:ext uri="{FF2B5EF4-FFF2-40B4-BE49-F238E27FC236}">
                <a16:creationId xmlns:a16="http://schemas.microsoft.com/office/drawing/2014/main" id="{655AC451-844C-4AD9-8B40-8D37EE72A86B}"/>
              </a:ext>
            </a:extLst>
          </p:cNvPr>
          <p:cNvSpPr>
            <a:spLocks noGrp="1"/>
          </p:cNvSpPr>
          <p:nvPr>
            <p:ph type="ctrTitle"/>
          </p:nvPr>
        </p:nvSpPr>
        <p:spPr>
          <a:xfrm>
            <a:off x="867426" y="2411719"/>
            <a:ext cx="3724835" cy="1466558"/>
          </a:xfrm>
        </p:spPr>
        <p:txBody>
          <a:bodyPr>
            <a:normAutofit/>
          </a:bodyPr>
          <a:lstStyle/>
          <a:p>
            <a:r>
              <a:rPr lang="en-US" sz="4000" b="1" i="0" dirty="0">
                <a:solidFill>
                  <a:schemeClr val="accent2">
                    <a:lumMod val="50000"/>
                  </a:schemeClr>
                </a:solidFill>
                <a:latin typeface="Baskerville Old Face" panose="02020602080505020303" pitchFamily="18" charset="0"/>
              </a:rPr>
              <a:t>Douglas A. Bell</a:t>
            </a:r>
          </a:p>
        </p:txBody>
      </p:sp>
    </p:spTree>
    <p:extLst>
      <p:ext uri="{BB962C8B-B14F-4D97-AF65-F5344CB8AC3E}">
        <p14:creationId xmlns:p14="http://schemas.microsoft.com/office/powerpoint/2010/main" val="149563801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accent3">
                <a:shade val="45000"/>
                <a:satMod val="135000"/>
              </a:schemeClr>
              <a:prstClr val="white"/>
            </a:duotone>
            <a:extLst>
              <a:ext uri="{837473B0-CC2E-450A-ABE3-18F120FF3D39}">
                <a1611:picAttrSrcUrl xmlns:a1611="http://schemas.microsoft.com/office/drawing/2016/11/main" r:id="rId4"/>
              </a:ext>
            </a:extLst>
          </a:blip>
          <a:srcRect/>
          <a:stretch>
            <a:fillRect t="-22000" b="-22000"/>
          </a:stretch>
        </a:blip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8DE9B99-ADEF-4DA4-A716-52D0A8BE5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09" name="Rectangle 108">
            <a:extLst>
              <a:ext uri="{FF2B5EF4-FFF2-40B4-BE49-F238E27FC236}">
                <a16:creationId xmlns:a16="http://schemas.microsoft.com/office/drawing/2014/main" id="{6E20860D-8992-496E-BC22-8450E344B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111" name="Rectangle 110">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3" name="Rectangle 112">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4" name="Rectangle 3">
            <a:extLst>
              <a:ext uri="{FF2B5EF4-FFF2-40B4-BE49-F238E27FC236}">
                <a16:creationId xmlns:a16="http://schemas.microsoft.com/office/drawing/2014/main" id="{9E7EE488-5835-4C01-AB8B-DF7EABBAF4CF}"/>
              </a:ext>
            </a:extLst>
          </p:cNvPr>
          <p:cNvSpPr/>
          <p:nvPr/>
        </p:nvSpPr>
        <p:spPr>
          <a:xfrm>
            <a:off x="621319" y="726141"/>
            <a:ext cx="4219622" cy="540571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37274D-5A06-4653-9902-A06FC3FF61AD}"/>
              </a:ext>
            </a:extLst>
          </p:cNvPr>
          <p:cNvSpPr/>
          <p:nvPr/>
        </p:nvSpPr>
        <p:spPr>
          <a:xfrm>
            <a:off x="891810" y="1079529"/>
            <a:ext cx="3724835" cy="4800600"/>
          </a:xfrm>
          <a:prstGeom prst="rect">
            <a:avLst/>
          </a:prstGeom>
          <a:solidFill>
            <a:schemeClr val="accent1">
              <a:alpha val="22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E8A7CCC4-A9E3-4684-AA84-772C158C173A}"/>
              </a:ext>
            </a:extLst>
          </p:cNvPr>
          <p:cNvCxnSpPr>
            <a:cxnSpLocks/>
          </p:cNvCxnSpPr>
          <p:nvPr/>
        </p:nvCxnSpPr>
        <p:spPr>
          <a:xfrm>
            <a:off x="5701553" y="374904"/>
            <a:ext cx="0" cy="599738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6CE64D-585D-4940-8B1B-0B36A2C705D5}"/>
              </a:ext>
            </a:extLst>
          </p:cNvPr>
          <p:cNvSpPr txBox="1"/>
          <p:nvPr/>
        </p:nvSpPr>
        <p:spPr>
          <a:xfrm>
            <a:off x="6280243" y="281311"/>
            <a:ext cx="4778368" cy="646331"/>
          </a:xfrm>
          <a:prstGeom prst="rect">
            <a:avLst/>
          </a:prstGeom>
          <a:noFill/>
        </p:spPr>
        <p:txBody>
          <a:bodyPr wrap="square" rtlCol="0">
            <a:spAutoFit/>
          </a:bodyPr>
          <a:lstStyle/>
          <a:p>
            <a:pPr algn="ctr"/>
            <a:r>
              <a:rPr lang="en-US" sz="3600" b="1" dirty="0">
                <a:solidFill>
                  <a:schemeClr val="accent2">
                    <a:lumMod val="50000"/>
                  </a:schemeClr>
                </a:solidFill>
                <a:latin typeface="Baskerville Old Face" panose="02020602080505020303" pitchFamily="18" charset="0"/>
              </a:rPr>
              <a:t>Background</a:t>
            </a:r>
          </a:p>
        </p:txBody>
      </p:sp>
      <p:sp>
        <p:nvSpPr>
          <p:cNvPr id="13" name="Title 12">
            <a:extLst>
              <a:ext uri="{FF2B5EF4-FFF2-40B4-BE49-F238E27FC236}">
                <a16:creationId xmlns:a16="http://schemas.microsoft.com/office/drawing/2014/main" id="{655AC451-844C-4AD9-8B40-8D37EE72A86B}"/>
              </a:ext>
            </a:extLst>
          </p:cNvPr>
          <p:cNvSpPr>
            <a:spLocks noGrp="1"/>
          </p:cNvSpPr>
          <p:nvPr>
            <p:ph type="ctrTitle"/>
          </p:nvPr>
        </p:nvSpPr>
        <p:spPr>
          <a:xfrm>
            <a:off x="867426" y="2411719"/>
            <a:ext cx="3724835" cy="1466558"/>
          </a:xfrm>
        </p:spPr>
        <p:txBody>
          <a:bodyPr>
            <a:normAutofit/>
          </a:bodyPr>
          <a:lstStyle/>
          <a:p>
            <a:r>
              <a:rPr lang="en-US" sz="4000" b="1" i="0" dirty="0">
                <a:solidFill>
                  <a:schemeClr val="accent2">
                    <a:lumMod val="50000"/>
                  </a:schemeClr>
                </a:solidFill>
                <a:latin typeface="Baskerville Old Face" panose="02020602080505020303" pitchFamily="18" charset="0"/>
              </a:rPr>
              <a:t>Rushelle Phillips</a:t>
            </a:r>
          </a:p>
        </p:txBody>
      </p:sp>
      <p:sp>
        <p:nvSpPr>
          <p:cNvPr id="15" name="TextBox 14">
            <a:extLst>
              <a:ext uri="{FF2B5EF4-FFF2-40B4-BE49-F238E27FC236}">
                <a16:creationId xmlns:a16="http://schemas.microsoft.com/office/drawing/2014/main" id="{DA1B7CF8-4A24-4BB1-9DB8-14627CF6824A}"/>
              </a:ext>
            </a:extLst>
          </p:cNvPr>
          <p:cNvSpPr txBox="1"/>
          <p:nvPr/>
        </p:nvSpPr>
        <p:spPr>
          <a:xfrm>
            <a:off x="5936250" y="1064802"/>
            <a:ext cx="5466354" cy="5016758"/>
          </a:xfrm>
          <a:prstGeom prst="rect">
            <a:avLst/>
          </a:prstGeom>
          <a:noFill/>
          <a:ln cap="rnd">
            <a:noFill/>
          </a:ln>
        </p:spPr>
        <p:txBody>
          <a:bodyPr wrap="square" rtlCol="0">
            <a:spAutoFit/>
          </a:bodyPr>
          <a:lstStyle/>
          <a:p>
            <a:pPr marL="285750" indent="-285750" algn="just">
              <a:buFont typeface="Wingdings" panose="05000000000000000000" pitchFamily="2" charset="2"/>
              <a:buChar char="v"/>
            </a:pPr>
            <a:r>
              <a:rPr lang="en-US" sz="2000" dirty="0">
                <a:solidFill>
                  <a:schemeClr val="accent2">
                    <a:lumMod val="50000"/>
                  </a:schemeClr>
                </a:solidFill>
                <a:latin typeface="Bookman Old Style" panose="02050604050505020204" pitchFamily="18" charset="0"/>
              </a:rPr>
              <a:t> I  worked for about 16 years as an administrative assistant on a contract basis with various companies.</a:t>
            </a:r>
          </a:p>
          <a:p>
            <a:pPr marL="285750" indent="-285750" algn="just">
              <a:buFont typeface="Wingdings" panose="05000000000000000000" pitchFamily="2" charset="2"/>
              <a:buChar char="v"/>
            </a:pPr>
            <a:endParaRPr lang="en-US" sz="2000" dirty="0">
              <a:solidFill>
                <a:schemeClr val="accent2">
                  <a:lumMod val="50000"/>
                </a:schemeClr>
              </a:solidFill>
              <a:latin typeface="Bookman Old Style" panose="02050604050505020204" pitchFamily="18" charset="0"/>
            </a:endParaRPr>
          </a:p>
          <a:p>
            <a:pPr marL="285750" indent="-285750" algn="just">
              <a:buFont typeface="Wingdings" panose="05000000000000000000" pitchFamily="2" charset="2"/>
              <a:buChar char="v"/>
            </a:pPr>
            <a:r>
              <a:rPr lang="en-US" sz="2000" dirty="0">
                <a:solidFill>
                  <a:schemeClr val="accent2">
                    <a:lumMod val="50000"/>
                  </a:schemeClr>
                </a:solidFill>
                <a:latin typeface="Bookman Old Style" panose="02050604050505020204" pitchFamily="18" charset="0"/>
              </a:rPr>
              <a:t>I received my Associates of Science in Paralegal Studied</a:t>
            </a:r>
          </a:p>
          <a:p>
            <a:pPr marL="285750" indent="-285750" algn="just">
              <a:buFont typeface="Wingdings" panose="05000000000000000000" pitchFamily="2" charset="2"/>
              <a:buChar char="v"/>
            </a:pPr>
            <a:endParaRPr lang="en-US" sz="2000" dirty="0">
              <a:solidFill>
                <a:schemeClr val="accent2">
                  <a:lumMod val="50000"/>
                </a:schemeClr>
              </a:solidFill>
              <a:latin typeface="Bookman Old Style" panose="02050604050505020204" pitchFamily="18" charset="0"/>
            </a:endParaRPr>
          </a:p>
          <a:p>
            <a:pPr marL="285750" indent="-285750" algn="just">
              <a:buFont typeface="Wingdings" panose="05000000000000000000" pitchFamily="2" charset="2"/>
              <a:buChar char="v"/>
            </a:pPr>
            <a:r>
              <a:rPr lang="en-US" sz="2000" dirty="0">
                <a:solidFill>
                  <a:schemeClr val="accent2">
                    <a:lumMod val="50000"/>
                  </a:schemeClr>
                </a:solidFill>
                <a:latin typeface="Bookman Old Style" panose="02050604050505020204" pitchFamily="18" charset="0"/>
              </a:rPr>
              <a:t>I transitioned to working from home in customer service which has moved into the travel and hospitality field for the past 8 years. </a:t>
            </a:r>
          </a:p>
          <a:p>
            <a:pPr marL="285750" indent="-285750" algn="just">
              <a:buFont typeface="Wingdings" panose="05000000000000000000" pitchFamily="2" charset="2"/>
              <a:buChar char="v"/>
            </a:pPr>
            <a:endParaRPr lang="en-US" sz="2000" dirty="0">
              <a:solidFill>
                <a:schemeClr val="accent2">
                  <a:lumMod val="50000"/>
                </a:schemeClr>
              </a:solidFill>
              <a:latin typeface="Bookman Old Style" panose="02050604050505020204" pitchFamily="18" charset="0"/>
            </a:endParaRPr>
          </a:p>
          <a:p>
            <a:pPr marL="285750" indent="-285750" algn="just">
              <a:buFont typeface="Wingdings" panose="05000000000000000000" pitchFamily="2" charset="2"/>
              <a:buChar char="v"/>
            </a:pPr>
            <a:r>
              <a:rPr lang="en-US" sz="2000" dirty="0">
                <a:solidFill>
                  <a:schemeClr val="accent2">
                    <a:lumMod val="50000"/>
                  </a:schemeClr>
                </a:solidFill>
                <a:latin typeface="Bookman Old Style" panose="02050604050505020204" pitchFamily="18" charset="0"/>
              </a:rPr>
              <a:t>I am now attending Woz-u through Entity Academy for Data Science so that I can have a better life for myself and my 2 children. </a:t>
            </a:r>
          </a:p>
        </p:txBody>
      </p:sp>
    </p:spTree>
    <p:extLst>
      <p:ext uri="{BB962C8B-B14F-4D97-AF65-F5344CB8AC3E}">
        <p14:creationId xmlns:p14="http://schemas.microsoft.com/office/powerpoint/2010/main" val="30085975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1657BF2-BFFB-4FF0-9FE2-4D7F7A7C9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397171-E233-4F26-9A8C-29C436537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EA830B9C-C9EB-4D80-9552-AE9DE3075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53" y="374904"/>
            <a:ext cx="734015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E5D9EB-5B8A-4E67-8EDA-2EADCCC28293}"/>
              </a:ext>
            </a:extLst>
          </p:cNvPr>
          <p:cNvSpPr>
            <a:spLocks noGrp="1"/>
          </p:cNvSpPr>
          <p:nvPr>
            <p:ph type="title"/>
          </p:nvPr>
        </p:nvSpPr>
        <p:spPr>
          <a:xfrm>
            <a:off x="721575" y="625020"/>
            <a:ext cx="6281928" cy="895574"/>
          </a:xfrm>
          <a:noFill/>
          <a:ln>
            <a:noFill/>
          </a:ln>
        </p:spPr>
        <p:style>
          <a:lnRef idx="1">
            <a:schemeClr val="accent2"/>
          </a:lnRef>
          <a:fillRef idx="2">
            <a:schemeClr val="accent2"/>
          </a:fillRef>
          <a:effectRef idx="1">
            <a:schemeClr val="accent2"/>
          </a:effectRef>
          <a:fontRef idx="minor">
            <a:schemeClr val="dk1"/>
          </a:fontRef>
        </p:style>
        <p:txBody>
          <a:bodyPr>
            <a:normAutofit/>
          </a:bodyPr>
          <a:lstStyle/>
          <a:p>
            <a:r>
              <a:rPr lang="en-US" i="0" dirty="0">
                <a:solidFill>
                  <a:schemeClr val="accent6">
                    <a:lumMod val="50000"/>
                  </a:schemeClr>
                </a:solidFill>
                <a:latin typeface="Bookman Old Style" panose="02050604050505020204" pitchFamily="18" charset="0"/>
              </a:rPr>
              <a:t>Project Introduction</a:t>
            </a:r>
          </a:p>
        </p:txBody>
      </p:sp>
      <p:sp>
        <p:nvSpPr>
          <p:cNvPr id="3" name="Content Placeholder 2">
            <a:extLst>
              <a:ext uri="{FF2B5EF4-FFF2-40B4-BE49-F238E27FC236}">
                <a16:creationId xmlns:a16="http://schemas.microsoft.com/office/drawing/2014/main" id="{BFAF006B-FFAD-4174-8C87-0DCDE53FE485}"/>
              </a:ext>
            </a:extLst>
          </p:cNvPr>
          <p:cNvSpPr>
            <a:spLocks noGrp="1"/>
          </p:cNvSpPr>
          <p:nvPr>
            <p:ph idx="1"/>
          </p:nvPr>
        </p:nvSpPr>
        <p:spPr>
          <a:xfrm>
            <a:off x="457201" y="1770710"/>
            <a:ext cx="6768548" cy="3887813"/>
          </a:xfrm>
        </p:spPr>
        <p:txBody>
          <a:bodyPr>
            <a:normAutofit/>
          </a:bodyPr>
          <a:lstStyle/>
          <a:p>
            <a:pPr algn="just">
              <a:buFont typeface="Wingdings" panose="05000000000000000000" pitchFamily="2" charset="2"/>
              <a:buChar char="v"/>
            </a:pPr>
            <a:r>
              <a:rPr lang="en-US" dirty="0">
                <a:solidFill>
                  <a:schemeClr val="accent6">
                    <a:lumMod val="50000"/>
                  </a:schemeClr>
                </a:solidFill>
                <a:effectLst/>
                <a:latin typeface="Georgia" panose="02040502050405020303" pitchFamily="18" charset="0"/>
                <a:ea typeface="Times New Roman" panose="02020603050405020304" pitchFamily="18" charset="0"/>
                <a:cs typeface="Times New Roman" panose="02020603050405020304" pitchFamily="18" charset="0"/>
              </a:rPr>
              <a:t> The purpose of this project is to analyze and get a better understanding of the foster care to prison pipeline and to determine if there is any correlation between children leaving foster care and juvenile incarceration rates.</a:t>
            </a:r>
          </a:p>
          <a:p>
            <a:pPr marL="0" indent="0" algn="just">
              <a:buNone/>
            </a:pPr>
            <a:endParaRPr lang="en-US" dirty="0">
              <a:solidFill>
                <a:schemeClr val="accent6">
                  <a:lumMod val="50000"/>
                </a:schemeClr>
              </a:solidFill>
              <a:latin typeface="Georgia" panose="02040502050405020303"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dirty="0">
                <a:solidFill>
                  <a:schemeClr val="accent6">
                    <a:lumMod val="50000"/>
                  </a:schemeClr>
                </a:solidFill>
                <a:effectLst/>
                <a:latin typeface="Georgia" panose="02040502050405020303" pitchFamily="18" charset="0"/>
                <a:ea typeface="Times New Roman" panose="02020603050405020304" pitchFamily="18" charset="0"/>
                <a:cs typeface="Times New Roman" panose="02020603050405020304" pitchFamily="18" charset="0"/>
              </a:rPr>
              <a:t>This project also aims to bring awareness of how informed the public is on the issue of foster care and it’s affects on the need for children within the system to have what is necessary to flourish in society without bein</a:t>
            </a:r>
            <a:r>
              <a:rPr lang="en-US" dirty="0">
                <a:solidFill>
                  <a:schemeClr val="accent6">
                    <a:lumMod val="50000"/>
                  </a:schemeClr>
                </a:solidFill>
                <a:latin typeface="Georgia" panose="02040502050405020303" pitchFamily="18" charset="0"/>
                <a:ea typeface="Times New Roman" panose="02020603050405020304" pitchFamily="18" charset="0"/>
                <a:cs typeface="Times New Roman" panose="02020603050405020304" pitchFamily="18" charset="0"/>
              </a:rPr>
              <a:t>g neglected or falling through the cracks once they age out of the system. </a:t>
            </a:r>
            <a:endParaRPr lang="en-US" dirty="0">
              <a:solidFill>
                <a:schemeClr val="accent6">
                  <a:lumMod val="50000"/>
                </a:schemeClr>
              </a:solidFill>
            </a:endParaRPr>
          </a:p>
        </p:txBody>
      </p:sp>
      <p:pic>
        <p:nvPicPr>
          <p:cNvPr id="11" name="Picture 10" descr="A picture containing person, indoor, hand&#10;&#10;Description automatically generated">
            <a:extLst>
              <a:ext uri="{FF2B5EF4-FFF2-40B4-BE49-F238E27FC236}">
                <a16:creationId xmlns:a16="http://schemas.microsoft.com/office/drawing/2014/main" id="{347A650A-79BD-4543-8AD1-7AE1965C3B71}"/>
              </a:ext>
            </a:extLst>
          </p:cNvPr>
          <p:cNvPicPr>
            <a:picLocks noChangeAspect="1"/>
          </p:cNvPicPr>
          <p:nvPr/>
        </p:nvPicPr>
        <p:blipFill rotWithShape="1">
          <a:blip r:embed="rId4">
            <a:extLst>
              <a:ext uri="{28A0092B-C50C-407E-A947-70E740481C1C}">
                <a14:useLocalDpi xmlns:a14="http://schemas.microsoft.com/office/drawing/2010/main" val="0"/>
              </a:ext>
            </a:extLst>
          </a:blip>
          <a:srcRect l="29860" r="28136" b="-1"/>
          <a:stretch/>
        </p:blipFill>
        <p:spPr>
          <a:xfrm>
            <a:off x="7883191" y="237744"/>
            <a:ext cx="4124416" cy="6382512"/>
          </a:xfrm>
          <a:prstGeom prst="rect">
            <a:avLst/>
          </a:prstGeom>
        </p:spPr>
      </p:pic>
    </p:spTree>
    <p:extLst>
      <p:ext uri="{BB962C8B-B14F-4D97-AF65-F5344CB8AC3E}">
        <p14:creationId xmlns:p14="http://schemas.microsoft.com/office/powerpoint/2010/main" val="1759901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53" name="Rectangle 45">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E14538D-3C83-4135-8958-7DA8B9DCE6A3}"/>
              </a:ext>
            </a:extLst>
          </p:cNvPr>
          <p:cNvSpPr/>
          <p:nvPr/>
        </p:nvSpPr>
        <p:spPr>
          <a:xfrm>
            <a:off x="16314" y="0"/>
            <a:ext cx="12192000" cy="6858000"/>
          </a:xfrm>
          <a:prstGeom prst="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Baskerville Old Face" panose="02020602080505020303" pitchFamily="18" charset="0"/>
            </a:endParaRPr>
          </a:p>
        </p:txBody>
      </p:sp>
      <p:sp>
        <p:nvSpPr>
          <p:cNvPr id="54" name="Rectangle 47">
            <a:extLst>
              <a:ext uri="{FF2B5EF4-FFF2-40B4-BE49-F238E27FC236}">
                <a16:creationId xmlns:a16="http://schemas.microsoft.com/office/drawing/2014/main" id="{EE0D13DB-D099-4541-888D-DE0186F1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19" y="253548"/>
            <a:ext cx="5851795" cy="6384816"/>
          </a:xfrm>
          <a:prstGeom prst="rect">
            <a:avLst/>
          </a:prstGeom>
          <a:solidFill>
            <a:srgbClr val="FFFFFF"/>
          </a:solidFill>
          <a:ln w="6350" cap="sq" cmpd="sng" algn="ctr">
            <a:solidFill>
              <a:srgbClr val="404040"/>
            </a:solidFill>
            <a:prstDash val="solid"/>
            <a:miter lim="800000"/>
          </a:ln>
          <a:effectLst/>
        </p:spPr>
      </p:sp>
      <p:pic>
        <p:nvPicPr>
          <p:cNvPr id="8" name="Picture 7" descr="Text&#10;&#10;Description automatically generated">
            <a:extLst>
              <a:ext uri="{FF2B5EF4-FFF2-40B4-BE49-F238E27FC236}">
                <a16:creationId xmlns:a16="http://schemas.microsoft.com/office/drawing/2014/main" id="{87D8BF96-FD2A-4958-9B81-C04B8DFF04B7}"/>
              </a:ext>
            </a:extLst>
          </p:cNvPr>
          <p:cNvPicPr>
            <a:picLocks noChangeAspect="1"/>
          </p:cNvPicPr>
          <p:nvPr/>
        </p:nvPicPr>
        <p:blipFill rotWithShape="1">
          <a:blip r:embed="rId4">
            <a:extLst>
              <a:ext uri="{28A0092B-C50C-407E-A947-70E740481C1C}">
                <a14:useLocalDpi xmlns:a14="http://schemas.microsoft.com/office/drawing/2010/main" val="0"/>
              </a:ext>
            </a:extLst>
          </a:blip>
          <a:srcRect l="21574" r="28244"/>
          <a:stretch/>
        </p:blipFill>
        <p:spPr>
          <a:xfrm>
            <a:off x="424928" y="419292"/>
            <a:ext cx="5522976" cy="6053328"/>
          </a:xfrm>
          <a:prstGeom prst="rect">
            <a:avLst/>
          </a:prstGeom>
          <a:ln>
            <a:solidFill>
              <a:schemeClr val="accent2">
                <a:lumMod val="75000"/>
              </a:schemeClr>
            </a:solidFill>
          </a:ln>
        </p:spPr>
      </p:pic>
      <p:sp>
        <p:nvSpPr>
          <p:cNvPr id="55" name="Rectangle 49">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5D9EB-5B8A-4E67-8EDA-2EADCCC28293}"/>
              </a:ext>
            </a:extLst>
          </p:cNvPr>
          <p:cNvSpPr>
            <a:spLocks noGrp="1"/>
          </p:cNvSpPr>
          <p:nvPr>
            <p:ph type="title"/>
          </p:nvPr>
        </p:nvSpPr>
        <p:spPr>
          <a:xfrm>
            <a:off x="6887806" y="419292"/>
            <a:ext cx="4602152" cy="980039"/>
          </a:xfrm>
        </p:spPr>
        <p:txBody>
          <a:bodyPr>
            <a:normAutofit/>
          </a:bodyPr>
          <a:lstStyle/>
          <a:p>
            <a:r>
              <a:rPr lang="en-US" sz="4000" b="1" i="0" dirty="0">
                <a:solidFill>
                  <a:schemeClr val="accent2">
                    <a:lumMod val="50000"/>
                  </a:schemeClr>
                </a:solidFill>
                <a:latin typeface="Baskerville Old Face" panose="02020602080505020303" pitchFamily="18" charset="0"/>
              </a:rPr>
              <a:t>Project Background</a:t>
            </a:r>
          </a:p>
        </p:txBody>
      </p:sp>
      <p:sp>
        <p:nvSpPr>
          <p:cNvPr id="3" name="Content Placeholder 2">
            <a:extLst>
              <a:ext uri="{FF2B5EF4-FFF2-40B4-BE49-F238E27FC236}">
                <a16:creationId xmlns:a16="http://schemas.microsoft.com/office/drawing/2014/main" id="{BFAF006B-FFAD-4174-8C87-0DCDE53FE485}"/>
              </a:ext>
            </a:extLst>
          </p:cNvPr>
          <p:cNvSpPr>
            <a:spLocks noGrp="1"/>
          </p:cNvSpPr>
          <p:nvPr>
            <p:ph idx="1"/>
          </p:nvPr>
        </p:nvSpPr>
        <p:spPr>
          <a:xfrm>
            <a:off x="6804077" y="1236810"/>
            <a:ext cx="4602152" cy="4970352"/>
          </a:xfrm>
        </p:spPr>
        <p:txBody>
          <a:bodyPr>
            <a:normAutofit/>
          </a:bodyPr>
          <a:lstStyle/>
          <a:p>
            <a:pPr>
              <a:lnSpc>
                <a:spcPct val="100000"/>
              </a:lnSpc>
              <a:buFont typeface="Wingdings" panose="05000000000000000000" pitchFamily="2" charset="2"/>
              <a:buChar char="v"/>
            </a:pP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In the United States the foster care system is a vital part of society in that it provides temporary long-term care for children whose biological parents are unable to care for them in various capacities.</a:t>
            </a:r>
          </a:p>
          <a:p>
            <a:pPr>
              <a:lnSpc>
                <a:spcPct val="100000"/>
              </a:lnSpc>
              <a:buFont typeface="Wingdings" panose="05000000000000000000" pitchFamily="2" charset="2"/>
              <a:buChar char="v"/>
            </a:pP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The foster care system is governed by the United States Department of Health &amp; Human Services and even though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rPr>
              <a:t>the system is highly important to the care of children, there are drawbacks such as the foster care to prison pipeline. </a:t>
            </a:r>
          </a:p>
          <a:p>
            <a:pPr>
              <a:lnSpc>
                <a:spcPct val="100000"/>
              </a:lnSpc>
              <a:buFont typeface="Wingdings" panose="05000000000000000000" pitchFamily="2" charset="2"/>
              <a:buChar char="v"/>
            </a:pP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According to research </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in 2018 there were approximately 437,000 children in America’s foster care system and each of them faced a risk of becoming apart of the criminal justice system within 2 years of leaving foster care. </a:t>
            </a:r>
          </a:p>
          <a:p>
            <a:pPr>
              <a:lnSpc>
                <a:spcPct val="100000"/>
              </a:lnSpc>
              <a:buFont typeface="Wingdings" panose="05000000000000000000" pitchFamily="2" charset="2"/>
              <a:buChar char="v"/>
            </a:pP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According </a:t>
            </a:r>
            <a:r>
              <a:rPr lang="en-US" sz="1350" dirty="0">
                <a:solidFill>
                  <a:schemeClr val="accent6">
                    <a:lumMod val="75000"/>
                  </a:schemeClr>
                </a:solidFill>
                <a:latin typeface="Georgia" panose="02040502050405020303"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to </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the voice for adoption </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a study in 12 states with 6000 inmate volunteers, concluded that 1/4</a:t>
            </a:r>
            <a:r>
              <a:rPr lang="en-US" sz="1350" baseline="3000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th</a:t>
            </a:r>
            <a:r>
              <a:rPr lang="en-US" sz="1350" dirty="0">
                <a:solidFill>
                  <a:schemeClr val="accent6">
                    <a:lumMod val="75000"/>
                  </a:schemeClr>
                </a:solidFill>
                <a:effectLst/>
                <a:latin typeface="Georgia" panose="02040502050405020303" pitchFamily="18" charset="0"/>
                <a:ea typeface="Times New Roman" panose="02020603050405020304" pitchFamily="18" charset="0"/>
                <a:cs typeface="Times New Roman" panose="02020603050405020304" pitchFamily="18" charset="0"/>
              </a:rPr>
              <a:t> of the inmates incarcerated had spent some time in the foster care system . </a:t>
            </a:r>
            <a:endParaRPr lang="en-US" sz="1350" dirty="0">
              <a:solidFill>
                <a:schemeClr val="accent6">
                  <a:lumMod val="75000"/>
                </a:schemeClr>
              </a:solidFill>
            </a:endParaRPr>
          </a:p>
        </p:txBody>
      </p:sp>
      <p:sp>
        <p:nvSpPr>
          <p:cNvPr id="7" name="TextBox 6">
            <a:extLst>
              <a:ext uri="{FF2B5EF4-FFF2-40B4-BE49-F238E27FC236}">
                <a16:creationId xmlns:a16="http://schemas.microsoft.com/office/drawing/2014/main" id="{DE7D40D0-4882-4F09-B74F-69262A8BD2B0}"/>
              </a:ext>
            </a:extLst>
          </p:cNvPr>
          <p:cNvSpPr txBox="1"/>
          <p:nvPr/>
        </p:nvSpPr>
        <p:spPr>
          <a:xfrm>
            <a:off x="6674822" y="5866924"/>
            <a:ext cx="4731407" cy="646331"/>
          </a:xfrm>
          <a:prstGeom prst="rect">
            <a:avLst/>
          </a:prstGeom>
          <a:noFill/>
        </p:spPr>
        <p:txBody>
          <a:bodyPr wrap="square" rtlCol="0">
            <a:spAutoFit/>
          </a:bodyPr>
          <a:lstStyle/>
          <a:p>
            <a:r>
              <a:rPr lang="en-US" sz="1200" dirty="0">
                <a:solidFill>
                  <a:schemeClr val="bg1"/>
                </a:solidFill>
                <a:latin typeface="Baskerville Old Face" panose="02020602080505020303" pitchFamily="18" charset="0"/>
              </a:rPr>
              <a:t>Photo courtesy of: </a:t>
            </a:r>
            <a:r>
              <a:rPr lang="en-US" sz="1200" dirty="0">
                <a:solidFill>
                  <a:schemeClr val="bg1"/>
                </a:solidFill>
                <a:latin typeface="Baskerville Old Face" panose="02020602080505020303" pitchFamily="18" charset="0"/>
                <a:hlinkClick r:id="rId7">
                  <a:extLst>
                    <a:ext uri="{A12FA001-AC4F-418D-AE19-62706E023703}">
                      <ahyp:hlinkClr xmlns:ahyp="http://schemas.microsoft.com/office/drawing/2018/hyperlinkcolor" val="tx"/>
                    </a:ext>
                  </a:extLst>
                </a:hlinkClick>
              </a:rPr>
              <a:t>https://witnessla.com/probation-chiefs-association-hopes-to-raise-the-age-of-juvenile-court-jurisdiction-in-ca/</a:t>
            </a:r>
            <a:endParaRPr lang="en-US" sz="1200" dirty="0">
              <a:solidFill>
                <a:schemeClr val="bg1"/>
              </a:solidFill>
              <a:latin typeface="Baskerville Old Face" panose="02020602080505020303" pitchFamily="18" charset="0"/>
            </a:endParaRPr>
          </a:p>
          <a:p>
            <a:endParaRPr lang="en-US" sz="1200" dirty="0">
              <a:solidFill>
                <a:schemeClr val="bg1">
                  <a:lumMod val="95000"/>
                </a:schemeClr>
              </a:solidFill>
              <a:latin typeface="Baskerville Old Face" panose="02020602080505020303" pitchFamily="18" charset="0"/>
            </a:endParaRPr>
          </a:p>
        </p:txBody>
      </p:sp>
    </p:spTree>
    <p:extLst>
      <p:ext uri="{BB962C8B-B14F-4D97-AF65-F5344CB8AC3E}">
        <p14:creationId xmlns:p14="http://schemas.microsoft.com/office/powerpoint/2010/main" val="157650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7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77" name="Rectangle 76">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79" name="Rectangle 7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EBA9598A-1D98-4182-BB0A-FEBC92E50F14}"/>
              </a:ext>
            </a:extLst>
          </p:cNvPr>
          <p:cNvSpPr>
            <a:spLocks noGrp="1"/>
          </p:cNvSpPr>
          <p:nvPr>
            <p:ph type="title"/>
          </p:nvPr>
        </p:nvSpPr>
        <p:spPr>
          <a:xfrm>
            <a:off x="820450" y="224297"/>
            <a:ext cx="10058400" cy="718880"/>
          </a:xfrm>
        </p:spPr>
        <p:txBody>
          <a:bodyPr vert="horz" lIns="91440" tIns="45720" rIns="91440" bIns="45720" rtlCol="0" anchor="ctr">
            <a:normAutofit fontScale="90000"/>
          </a:bodyPr>
          <a:lstStyle/>
          <a:p>
            <a:pPr algn="ctr"/>
            <a:r>
              <a:rPr lang="en-US" i="0" spc="0" dirty="0">
                <a:latin typeface="Bookman Old Style" panose="02050604050505020204" pitchFamily="18" charset="0"/>
              </a:rPr>
              <a:t>METHODS</a:t>
            </a:r>
          </a:p>
        </p:txBody>
      </p:sp>
      <p:sp>
        <p:nvSpPr>
          <p:cNvPr id="3" name="Content Placeholder 2">
            <a:extLst>
              <a:ext uri="{FF2B5EF4-FFF2-40B4-BE49-F238E27FC236}">
                <a16:creationId xmlns:a16="http://schemas.microsoft.com/office/drawing/2014/main" id="{11ACB8A8-280D-48A8-9548-998E9AE5BDFA}"/>
              </a:ext>
            </a:extLst>
          </p:cNvPr>
          <p:cNvSpPr>
            <a:spLocks noGrp="1"/>
          </p:cNvSpPr>
          <p:nvPr>
            <p:ph type="body" idx="4294967295"/>
          </p:nvPr>
        </p:nvSpPr>
        <p:spPr>
          <a:xfrm>
            <a:off x="303263" y="1080337"/>
            <a:ext cx="11585448" cy="5163133"/>
          </a:xfrm>
        </p:spPr>
        <p:txBody>
          <a:bodyPr vert="horz" lIns="91440" tIns="45720" rIns="91440" bIns="45720" rtlCol="0">
            <a:noAutofit/>
          </a:bodyPr>
          <a:lstStyle/>
          <a:p>
            <a:pPr algn="just">
              <a:lnSpc>
                <a:spcPct val="100000"/>
              </a:lnSpc>
              <a:spcBef>
                <a:spcPts val="0"/>
              </a:spcBef>
              <a:spcAft>
                <a:spcPts val="600"/>
              </a:spcAft>
              <a:buFont typeface="Wingdings" panose="05000000000000000000" pitchFamily="2" charset="2"/>
              <a:buChar char="v"/>
            </a:pPr>
            <a:r>
              <a:rPr lang="en-US" sz="1750" spc="80" dirty="0"/>
              <a:t> The raw data that was collected for our analysis were from the  following sites:  </a:t>
            </a:r>
          </a:p>
          <a:p>
            <a:pPr lvl="1" algn="just">
              <a:lnSpc>
                <a:spcPct val="100000"/>
              </a:lnSpc>
              <a:spcBef>
                <a:spcPts val="0"/>
              </a:spcBef>
              <a:spcAft>
                <a:spcPts val="600"/>
              </a:spcAft>
              <a:buFont typeface="Wingdings" panose="05000000000000000000" pitchFamily="2" charset="2"/>
              <a:buChar char="v"/>
            </a:pPr>
            <a:r>
              <a:rPr lang="en-US" sz="1750" dirty="0">
                <a:solidFill>
                  <a:schemeClr val="accent2">
                    <a:lumMod val="20000"/>
                    <a:lumOff val="80000"/>
                  </a:schemeClr>
                </a:solidFill>
                <a:hlinkClick r:id="rId6">
                  <a:extLst>
                    <a:ext uri="{A12FA001-AC4F-418D-AE19-62706E023703}">
                      <ahyp:hlinkClr xmlns:ahyp="http://schemas.microsoft.com/office/drawing/2018/hyperlinkcolor" val="tx"/>
                    </a:ext>
                  </a:extLst>
                </a:hlinkClick>
              </a:rPr>
              <a:t>The Annie E Casey Foundation Kids Count Data Center: Children In Foster Care By Age Group U.S</a:t>
            </a:r>
            <a:endParaRPr lang="en-US" sz="1750" dirty="0">
              <a:solidFill>
                <a:schemeClr val="accent2">
                  <a:lumMod val="20000"/>
                  <a:lumOff val="80000"/>
                </a:schemeClr>
              </a:solidFill>
            </a:endParaRPr>
          </a:p>
          <a:p>
            <a:pPr lvl="1" algn="just">
              <a:lnSpc>
                <a:spcPct val="100000"/>
              </a:lnSpc>
              <a:spcBef>
                <a:spcPts val="0"/>
              </a:spcBef>
              <a:spcAft>
                <a:spcPts val="600"/>
              </a:spcAft>
              <a:buFont typeface="Wingdings" panose="05000000000000000000" pitchFamily="2" charset="2"/>
              <a:buChar char="v"/>
            </a:pPr>
            <a:r>
              <a:rPr lang="en-US" sz="1750" dirty="0">
                <a:solidFill>
                  <a:schemeClr val="accent2">
                    <a:lumMod val="20000"/>
                    <a:lumOff val="80000"/>
                  </a:schemeClr>
                </a:solidFill>
                <a:hlinkClick r:id="rId7">
                  <a:extLst>
                    <a:ext uri="{A12FA001-AC4F-418D-AE19-62706E023703}">
                      <ahyp:hlinkClr xmlns:ahyp="http://schemas.microsoft.com/office/drawing/2018/hyperlinkcolor" val="tx"/>
                    </a:ext>
                  </a:extLst>
                </a:hlinkClick>
              </a:rPr>
              <a:t>The Annie E. Casey Foundation Kids Count Data Center: Juvenile Incarceration Rates</a:t>
            </a:r>
            <a:endParaRPr lang="en-US" sz="1750" dirty="0">
              <a:solidFill>
                <a:schemeClr val="accent2">
                  <a:lumMod val="20000"/>
                  <a:lumOff val="80000"/>
                </a:schemeClr>
              </a:solidFill>
            </a:endParaRPr>
          </a:p>
          <a:p>
            <a:pPr lvl="1" algn="just">
              <a:lnSpc>
                <a:spcPct val="100000"/>
              </a:lnSpc>
              <a:spcBef>
                <a:spcPts val="0"/>
              </a:spcBef>
              <a:spcAft>
                <a:spcPts val="600"/>
              </a:spcAft>
              <a:buFont typeface="Wingdings" panose="05000000000000000000" pitchFamily="2" charset="2"/>
              <a:buChar char="v"/>
            </a:pPr>
            <a:r>
              <a:rPr lang="en-US" sz="1750" dirty="0">
                <a:solidFill>
                  <a:schemeClr val="accent2">
                    <a:lumMod val="20000"/>
                    <a:lumOff val="80000"/>
                  </a:schemeClr>
                </a:solidFill>
                <a:hlinkClick r:id="rId8">
                  <a:extLst>
                    <a:ext uri="{A12FA001-AC4F-418D-AE19-62706E023703}">
                      <ahyp:hlinkClr xmlns:ahyp="http://schemas.microsoft.com/office/drawing/2018/hyperlinkcolor" val="tx"/>
                    </a:ext>
                  </a:extLst>
                </a:hlinkClick>
              </a:rPr>
              <a:t>Office of Juvenile Justice and Delinquency Prevention</a:t>
            </a:r>
            <a:endParaRPr lang="en-US" sz="1750" dirty="0">
              <a:solidFill>
                <a:schemeClr val="accent2">
                  <a:lumMod val="20000"/>
                  <a:lumOff val="80000"/>
                </a:schemeClr>
              </a:solidFill>
            </a:endParaRPr>
          </a:p>
          <a:p>
            <a:pPr marL="274320" lvl="1" indent="0" algn="just">
              <a:lnSpc>
                <a:spcPct val="100000"/>
              </a:lnSpc>
              <a:spcBef>
                <a:spcPts val="0"/>
              </a:spcBef>
              <a:spcAft>
                <a:spcPts val="600"/>
              </a:spcAft>
              <a:buNone/>
            </a:pPr>
            <a:endParaRPr lang="en-US" sz="1000" dirty="0"/>
          </a:p>
          <a:p>
            <a:pPr marL="388620" lvl="1" indent="-285750" algn="just">
              <a:lnSpc>
                <a:spcPct val="100000"/>
              </a:lnSpc>
              <a:spcBef>
                <a:spcPts val="0"/>
              </a:spcBef>
              <a:spcAft>
                <a:spcPts val="600"/>
              </a:spcAft>
              <a:buFont typeface="Wingdings" panose="05000000000000000000" pitchFamily="2" charset="2"/>
              <a:buChar char="v"/>
            </a:pPr>
            <a:r>
              <a:rPr lang="en-US" sz="1750" spc="80" dirty="0"/>
              <a:t>All Background information on the foster care to prison pipeline were gained from the following:</a:t>
            </a:r>
          </a:p>
          <a:p>
            <a:pPr marL="662940" lvl="2" indent="-285750" algn="just">
              <a:lnSpc>
                <a:spcPct val="100000"/>
              </a:lnSpc>
              <a:spcBef>
                <a:spcPts val="0"/>
              </a:spcBef>
              <a:spcAft>
                <a:spcPts val="600"/>
              </a:spcAft>
              <a:buFont typeface="Wingdings" panose="05000000000000000000" pitchFamily="2" charset="2"/>
              <a:buChar char="v"/>
            </a:pPr>
            <a:r>
              <a:rPr lang="en-US" sz="1750" spc="80" dirty="0">
                <a:solidFill>
                  <a:schemeClr val="accent2">
                    <a:lumMod val="20000"/>
                    <a:lumOff val="80000"/>
                  </a:schemeClr>
                </a:solidFill>
                <a:hlinkClick r:id="rId9">
                  <a:extLst>
                    <a:ext uri="{A12FA001-AC4F-418D-AE19-62706E023703}">
                      <ahyp:hlinkClr xmlns:ahyp="http://schemas.microsoft.com/office/drawing/2018/hyperlinkcolor" val="tx"/>
                    </a:ext>
                  </a:extLst>
                </a:hlinkClick>
              </a:rPr>
              <a:t>Juvenile Law Center: What is The Foster Care to Prison Pipeline?</a:t>
            </a:r>
            <a:endParaRPr lang="en-US" sz="1750" spc="80" dirty="0">
              <a:solidFill>
                <a:schemeClr val="accent2">
                  <a:lumMod val="20000"/>
                  <a:lumOff val="80000"/>
                </a:schemeClr>
              </a:solidFill>
            </a:endParaRPr>
          </a:p>
          <a:p>
            <a:pPr marL="662940" lvl="2" indent="-285750" algn="just">
              <a:lnSpc>
                <a:spcPct val="100000"/>
              </a:lnSpc>
              <a:spcBef>
                <a:spcPts val="0"/>
              </a:spcBef>
              <a:spcAft>
                <a:spcPts val="600"/>
              </a:spcAft>
              <a:buFont typeface="Wingdings" panose="05000000000000000000" pitchFamily="2" charset="2"/>
              <a:buChar char="v"/>
            </a:pPr>
            <a:r>
              <a:rPr lang="en-US" sz="1750" spc="80" dirty="0">
                <a:solidFill>
                  <a:schemeClr val="accent2">
                    <a:lumMod val="20000"/>
                    <a:lumOff val="80000"/>
                  </a:schemeClr>
                </a:solidFill>
                <a:hlinkClick r:id="rId10">
                  <a:extLst>
                    <a:ext uri="{A12FA001-AC4F-418D-AE19-62706E023703}">
                      <ahyp:hlinkClr xmlns:ahyp="http://schemas.microsoft.com/office/drawing/2018/hyperlinkcolor" val="tx"/>
                    </a:ext>
                  </a:extLst>
                </a:hlinkClick>
              </a:rPr>
              <a:t>A Voice for Adoption: Foster Care and Prison Connecting The Dots</a:t>
            </a:r>
            <a:endParaRPr lang="en-US" sz="1750" spc="80" dirty="0">
              <a:solidFill>
                <a:schemeClr val="accent2">
                  <a:lumMod val="20000"/>
                  <a:lumOff val="80000"/>
                </a:schemeClr>
              </a:solidFill>
            </a:endParaRPr>
          </a:p>
          <a:p>
            <a:pPr marL="662940" lvl="2" indent="-285750" algn="just">
              <a:lnSpc>
                <a:spcPct val="100000"/>
              </a:lnSpc>
              <a:spcBef>
                <a:spcPts val="0"/>
              </a:spcBef>
              <a:spcAft>
                <a:spcPts val="600"/>
              </a:spcAft>
              <a:buFont typeface="Wingdings" panose="05000000000000000000" pitchFamily="2" charset="2"/>
              <a:buChar char="v"/>
            </a:pPr>
            <a:r>
              <a:rPr lang="en-US" sz="1750" spc="80" dirty="0">
                <a:solidFill>
                  <a:schemeClr val="accent2">
                    <a:lumMod val="20000"/>
                    <a:lumOff val="80000"/>
                  </a:schemeClr>
                </a:solidFill>
                <a:hlinkClick r:id="rId11">
                  <a:extLst>
                    <a:ext uri="{A12FA001-AC4F-418D-AE19-62706E023703}">
                      <ahyp:hlinkClr xmlns:ahyp="http://schemas.microsoft.com/office/drawing/2018/hyperlinkcolor" val="tx"/>
                    </a:ext>
                  </a:extLst>
                </a:hlinkClick>
              </a:rPr>
              <a:t>The National Foster Youth Institute</a:t>
            </a:r>
            <a:endParaRPr lang="en-US" sz="1750" spc="80" dirty="0">
              <a:solidFill>
                <a:schemeClr val="accent2">
                  <a:lumMod val="20000"/>
                  <a:lumOff val="80000"/>
                </a:schemeClr>
              </a:solidFill>
            </a:endParaRPr>
          </a:p>
          <a:p>
            <a:pPr marL="377190" lvl="2" indent="0" algn="just">
              <a:lnSpc>
                <a:spcPct val="100000"/>
              </a:lnSpc>
              <a:spcBef>
                <a:spcPts val="0"/>
              </a:spcBef>
              <a:spcAft>
                <a:spcPts val="600"/>
              </a:spcAft>
              <a:buNone/>
            </a:pPr>
            <a:endParaRPr lang="en-US" sz="800" spc="80" dirty="0">
              <a:solidFill>
                <a:schemeClr val="accent2">
                  <a:lumMod val="20000"/>
                  <a:lumOff val="80000"/>
                </a:schemeClr>
              </a:solidFill>
            </a:endParaRPr>
          </a:p>
          <a:p>
            <a:pPr marL="328295" lvl="2" indent="-285750" algn="just">
              <a:lnSpc>
                <a:spcPct val="100000"/>
              </a:lnSpc>
              <a:spcBef>
                <a:spcPts val="0"/>
              </a:spcBef>
              <a:spcAft>
                <a:spcPts val="600"/>
              </a:spcAft>
              <a:buFont typeface="Wingdings" panose="05000000000000000000" pitchFamily="2" charset="2"/>
              <a:buChar char="v"/>
            </a:pPr>
            <a:r>
              <a:rPr lang="en-US" sz="1750" spc="80" dirty="0"/>
              <a:t>Data was Wrangled from datasets containing over 12,000 Rows and 6 columns. Due to the large size of our dataset we decided to narrow our analysis down to 10 States over a 10-year time frame:  Arizona, Georgia, Texas, Vermont, Connecticut, Colorado, Utah, Indiana, California, and New Jersey.   </a:t>
            </a:r>
          </a:p>
          <a:p>
            <a:pPr marL="42545" lvl="2" indent="0" algn="just">
              <a:lnSpc>
                <a:spcPct val="100000"/>
              </a:lnSpc>
              <a:spcBef>
                <a:spcPts val="0"/>
              </a:spcBef>
              <a:spcAft>
                <a:spcPts val="600"/>
              </a:spcAft>
              <a:buNone/>
            </a:pPr>
            <a:endParaRPr lang="en-US" sz="1000" spc="80" dirty="0"/>
          </a:p>
          <a:p>
            <a:pPr marL="328295" lvl="2" indent="-285750" algn="just">
              <a:lnSpc>
                <a:spcPct val="100000"/>
              </a:lnSpc>
              <a:spcBef>
                <a:spcPts val="0"/>
              </a:spcBef>
              <a:spcAft>
                <a:spcPts val="600"/>
              </a:spcAft>
              <a:buFont typeface="Wingdings" panose="05000000000000000000" pitchFamily="2" charset="2"/>
              <a:buChar char="v"/>
            </a:pPr>
            <a:r>
              <a:rPr lang="en-US" sz="1750" spc="80" dirty="0"/>
              <a:t>All data wrangling, performance of chi squares, plotting, and analysis were performed in R.</a:t>
            </a:r>
          </a:p>
          <a:p>
            <a:pPr marL="42545" lvl="2" indent="0" algn="just">
              <a:lnSpc>
                <a:spcPct val="100000"/>
              </a:lnSpc>
              <a:spcBef>
                <a:spcPts val="0"/>
              </a:spcBef>
              <a:spcAft>
                <a:spcPts val="600"/>
              </a:spcAft>
              <a:buNone/>
            </a:pPr>
            <a:endParaRPr lang="en-US" sz="900" spc="80" dirty="0"/>
          </a:p>
          <a:p>
            <a:pPr marL="328295" lvl="2" indent="-285750" algn="just">
              <a:lnSpc>
                <a:spcPct val="100000"/>
              </a:lnSpc>
              <a:spcBef>
                <a:spcPts val="0"/>
              </a:spcBef>
              <a:spcAft>
                <a:spcPts val="600"/>
              </a:spcAft>
              <a:buFont typeface="Wingdings" panose="05000000000000000000" pitchFamily="2" charset="2"/>
              <a:buChar char="v"/>
            </a:pPr>
            <a:r>
              <a:rPr lang="en-US" sz="1750" spc="80" dirty="0"/>
              <a:t>Data visualization was performed in Tableau</a:t>
            </a:r>
          </a:p>
          <a:p>
            <a:pPr marL="0" lvl="2" indent="0" algn="just">
              <a:lnSpc>
                <a:spcPct val="100000"/>
              </a:lnSpc>
              <a:spcBef>
                <a:spcPts val="0"/>
              </a:spcBef>
              <a:spcAft>
                <a:spcPts val="600"/>
              </a:spcAft>
              <a:buNone/>
            </a:pPr>
            <a:endParaRPr lang="en-US" sz="1750" spc="80" dirty="0"/>
          </a:p>
          <a:p>
            <a:pPr marL="274320" lvl="2" indent="-285750" algn="just">
              <a:lnSpc>
                <a:spcPct val="100000"/>
              </a:lnSpc>
              <a:spcBef>
                <a:spcPts val="0"/>
              </a:spcBef>
              <a:spcAft>
                <a:spcPts val="600"/>
              </a:spcAft>
              <a:buFont typeface="Wingdings" panose="05000000000000000000" pitchFamily="2" charset="2"/>
              <a:buChar char="v"/>
            </a:pPr>
            <a:endParaRPr lang="en-US" sz="1750" spc="80" dirty="0"/>
          </a:p>
          <a:p>
            <a:pPr marL="662940" lvl="2" indent="-285750" algn="just">
              <a:lnSpc>
                <a:spcPct val="100000"/>
              </a:lnSpc>
              <a:spcBef>
                <a:spcPts val="0"/>
              </a:spcBef>
              <a:spcAft>
                <a:spcPts val="600"/>
              </a:spcAft>
              <a:buFont typeface="Wingdings" panose="05000000000000000000" pitchFamily="2" charset="2"/>
              <a:buChar char="v"/>
            </a:pPr>
            <a:endParaRPr lang="en-US" sz="1750" spc="80" dirty="0"/>
          </a:p>
          <a:p>
            <a:pPr marL="662940" lvl="2" indent="-285750" algn="just">
              <a:lnSpc>
                <a:spcPct val="100000"/>
              </a:lnSpc>
              <a:spcBef>
                <a:spcPts val="0"/>
              </a:spcBef>
              <a:spcAft>
                <a:spcPts val="600"/>
              </a:spcAft>
              <a:buFont typeface="Wingdings" panose="05000000000000000000" pitchFamily="2" charset="2"/>
              <a:buChar char="v"/>
            </a:pPr>
            <a:endParaRPr lang="en-US" sz="1750" spc="80" dirty="0"/>
          </a:p>
        </p:txBody>
      </p:sp>
      <p:sp>
        <p:nvSpPr>
          <p:cNvPr id="81" name="Rectangle 8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cxnSp>
        <p:nvCxnSpPr>
          <p:cNvPr id="27" name="Straight Connector 26">
            <a:extLst>
              <a:ext uri="{FF2B5EF4-FFF2-40B4-BE49-F238E27FC236}">
                <a16:creationId xmlns:a16="http://schemas.microsoft.com/office/drawing/2014/main" id="{4C634351-0CF7-4147-A06A-189217E69C24}"/>
              </a:ext>
            </a:extLst>
          </p:cNvPr>
          <p:cNvCxnSpPr/>
          <p:nvPr/>
        </p:nvCxnSpPr>
        <p:spPr>
          <a:xfrm>
            <a:off x="234673" y="823892"/>
            <a:ext cx="11722629"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22451263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3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41">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2" name="Rectangle 43">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Picture 4" descr="A picture containing wheel, gear&#10;&#10;Description automatically generated">
            <a:extLst>
              <a:ext uri="{FF2B5EF4-FFF2-40B4-BE49-F238E27FC236}">
                <a16:creationId xmlns:a16="http://schemas.microsoft.com/office/drawing/2014/main" id="{A70AE0E8-9944-432F-887E-723181E5E77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1133"/>
          <a:stretch/>
        </p:blipFill>
        <p:spPr>
          <a:xfrm>
            <a:off x="0" y="10"/>
            <a:ext cx="12188952" cy="6857990"/>
          </a:xfrm>
          <a:prstGeom prst="rect">
            <a:avLst/>
          </a:prstGeom>
        </p:spPr>
      </p:pic>
      <p:sp>
        <p:nvSpPr>
          <p:cNvPr id="53" name="Rectangle 45">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54" name="Rectangle 47">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0CB387E0-378A-4434-B417-16DBB69CE513}"/>
              </a:ext>
            </a:extLst>
          </p:cNvPr>
          <p:cNvSpPr>
            <a:spLocks noGrp="1"/>
          </p:cNvSpPr>
          <p:nvPr>
            <p:ph type="title"/>
          </p:nvPr>
        </p:nvSpPr>
        <p:spPr>
          <a:xfrm>
            <a:off x="5882951" y="1106414"/>
            <a:ext cx="5289201" cy="1023590"/>
          </a:xfrm>
        </p:spPr>
        <p:txBody>
          <a:bodyPr vert="horz" lIns="91440" tIns="45720" rIns="91440" bIns="45720" rtlCol="0" anchor="ctr">
            <a:normAutofit/>
          </a:bodyPr>
          <a:lstStyle/>
          <a:p>
            <a:pPr algn="ctr"/>
            <a:r>
              <a:rPr lang="en-US" sz="3600" i="0" spc="0" dirty="0">
                <a:solidFill>
                  <a:schemeClr val="accent6">
                    <a:lumMod val="75000"/>
                  </a:schemeClr>
                </a:solidFill>
                <a:latin typeface="Bookman Old Style" panose="02050604050505020204" pitchFamily="18" charset="0"/>
              </a:rPr>
              <a:t>Evaluation Questions: </a:t>
            </a:r>
          </a:p>
        </p:txBody>
      </p:sp>
      <p:sp>
        <p:nvSpPr>
          <p:cNvPr id="3" name="TextBox 2">
            <a:extLst>
              <a:ext uri="{FF2B5EF4-FFF2-40B4-BE49-F238E27FC236}">
                <a16:creationId xmlns:a16="http://schemas.microsoft.com/office/drawing/2014/main" id="{9AAB347C-991C-4246-BD74-1D8DA439D3B0}"/>
              </a:ext>
            </a:extLst>
          </p:cNvPr>
          <p:cNvSpPr txBox="1"/>
          <p:nvPr/>
        </p:nvSpPr>
        <p:spPr>
          <a:xfrm>
            <a:off x="5558576" y="2130004"/>
            <a:ext cx="5352288" cy="2801712"/>
          </a:xfrm>
          <a:prstGeom prst="rect">
            <a:avLst/>
          </a:prstGeom>
        </p:spPr>
        <p:txBody>
          <a:bodyPr vert="horz" lIns="91440" tIns="45720" rIns="91440" bIns="45720" rtlCol="0">
            <a:noAutofit/>
          </a:bodyPr>
          <a:lstStyle/>
          <a:p>
            <a:pPr marL="765810" indent="-342900" algn="ctr">
              <a:lnSpc>
                <a:spcPct val="90000"/>
              </a:lnSpc>
              <a:spcAft>
                <a:spcPts val="600"/>
              </a:spcAft>
              <a:buClr>
                <a:schemeClr val="accent6">
                  <a:lumMod val="75000"/>
                </a:schemeClr>
              </a:buClr>
              <a:buFont typeface="Wingdings" panose="05000000000000000000" pitchFamily="2" charset="2"/>
              <a:buChar char="v"/>
            </a:pPr>
            <a:r>
              <a:rPr lang="en-US" sz="2200" i="0" dirty="0">
                <a:solidFill>
                  <a:schemeClr val="accent6">
                    <a:lumMod val="75000"/>
                  </a:schemeClr>
                </a:solidFill>
                <a:effectLst/>
                <a:latin typeface="Bookman Old Style" panose="02050604050505020204" pitchFamily="18" charset="0"/>
              </a:rPr>
              <a:t>Do the children leaving foster care have an influence on the juvenile incarceration numbers by state?</a:t>
            </a:r>
          </a:p>
          <a:p>
            <a:pPr algn="ctr">
              <a:lnSpc>
                <a:spcPct val="90000"/>
              </a:lnSpc>
              <a:spcAft>
                <a:spcPts val="600"/>
              </a:spcAft>
              <a:buClr>
                <a:schemeClr val="accent6">
                  <a:lumMod val="75000"/>
                </a:schemeClr>
              </a:buClr>
            </a:pPr>
            <a:r>
              <a:rPr lang="en-US" sz="2200" dirty="0">
                <a:solidFill>
                  <a:schemeClr val="accent6">
                    <a:lumMod val="75000"/>
                  </a:schemeClr>
                </a:solidFill>
                <a:latin typeface="Bookman Old Style" panose="02050604050505020204" pitchFamily="18" charset="0"/>
              </a:rPr>
              <a:t>&amp;</a:t>
            </a:r>
          </a:p>
          <a:p>
            <a:pPr marL="765810" indent="-342900" algn="ctr">
              <a:lnSpc>
                <a:spcPct val="90000"/>
              </a:lnSpc>
              <a:spcAft>
                <a:spcPts val="600"/>
              </a:spcAft>
              <a:buClr>
                <a:schemeClr val="accent6">
                  <a:lumMod val="75000"/>
                </a:schemeClr>
              </a:buClr>
              <a:buFont typeface="Wingdings" panose="05000000000000000000" pitchFamily="2" charset="2"/>
              <a:buChar char="v"/>
            </a:pPr>
            <a:r>
              <a:rPr lang="en-US" sz="2200" i="0" dirty="0">
                <a:solidFill>
                  <a:schemeClr val="accent6">
                    <a:lumMod val="75000"/>
                  </a:schemeClr>
                </a:solidFill>
                <a:effectLst/>
                <a:latin typeface="Bookman Old Style" panose="02050604050505020204" pitchFamily="18" charset="0"/>
              </a:rPr>
              <a:t>Does the age group of children exiting Foster Care have an influence on juvenile incarceration?</a:t>
            </a:r>
            <a:endParaRPr lang="en-US" sz="2200" dirty="0">
              <a:solidFill>
                <a:schemeClr val="accent6">
                  <a:lumMod val="75000"/>
                </a:schemeClr>
              </a:solidFill>
              <a:latin typeface="Bookman Old Style" panose="02050604050505020204" pitchFamily="18" charset="0"/>
            </a:endParaRPr>
          </a:p>
          <a:p>
            <a:pPr marL="605790" indent="-342900" algn="ctr">
              <a:lnSpc>
                <a:spcPct val="90000"/>
              </a:lnSpc>
              <a:spcAft>
                <a:spcPts val="600"/>
              </a:spcAft>
              <a:buClr>
                <a:schemeClr val="accent6">
                  <a:lumMod val="75000"/>
                </a:schemeClr>
              </a:buClr>
              <a:buFont typeface="Wingdings" panose="05000000000000000000" pitchFamily="2" charset="2"/>
              <a:buChar char="v"/>
            </a:pPr>
            <a:endParaRPr lang="en-US" sz="2200" dirty="0">
              <a:solidFill>
                <a:schemeClr val="accent6">
                  <a:lumMod val="75000"/>
                </a:schemeClr>
              </a:solidFill>
              <a:latin typeface="Bookman Old Style" panose="02050604050505020204" pitchFamily="18" charset="0"/>
            </a:endParaRPr>
          </a:p>
        </p:txBody>
      </p:sp>
    </p:spTree>
    <p:extLst>
      <p:ext uri="{BB962C8B-B14F-4D97-AF65-F5344CB8AC3E}">
        <p14:creationId xmlns:p14="http://schemas.microsoft.com/office/powerpoint/2010/main" val="94674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837473B0-CC2E-450A-ABE3-18F120FF3D39}">
                <a1611:picAttrSrcUrl xmlns:a1611="http://schemas.microsoft.com/office/drawing/2016/11/main" r:id="rId5"/>
              </a:ext>
            </a:extLst>
          </a:blip>
          <a:srcRect/>
          <a:stretch>
            <a:fillRect t="-13000" b="-13000"/>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7FCB1B-F702-4F95-B4FF-2437512C562C}"/>
              </a:ext>
            </a:extLst>
          </p:cNvPr>
          <p:cNvSpPr>
            <a:spLocks noGrp="1"/>
          </p:cNvSpPr>
          <p:nvPr>
            <p:ph type="title"/>
          </p:nvPr>
        </p:nvSpPr>
        <p:spPr>
          <a:xfrm>
            <a:off x="-102209" y="-99123"/>
            <a:ext cx="12396394" cy="1371600"/>
          </a:xfrm>
        </p:spPr>
        <p:txBody>
          <a:bodyPr>
            <a:normAutofit/>
          </a:bodyPr>
          <a:lstStyle/>
          <a:p>
            <a:pPr algn="ctr"/>
            <a:r>
              <a:rPr lang="en-US" sz="2800" b="1" i="0" dirty="0">
                <a:latin typeface="Bookman Old Style" panose="02050604050505020204" pitchFamily="18" charset="0"/>
              </a:rPr>
              <a:t>Data Manipulation &amp; Wrangling  for Children Leaving Foster Care</a:t>
            </a:r>
          </a:p>
        </p:txBody>
      </p:sp>
      <p:sp>
        <p:nvSpPr>
          <p:cNvPr id="5" name="Content Placeholder 4">
            <a:extLst>
              <a:ext uri="{FF2B5EF4-FFF2-40B4-BE49-F238E27FC236}">
                <a16:creationId xmlns:a16="http://schemas.microsoft.com/office/drawing/2014/main" id="{402D8945-3A61-43D4-A1D0-1D9A859EDBA5}"/>
              </a:ext>
            </a:extLst>
          </p:cNvPr>
          <p:cNvSpPr>
            <a:spLocks noGrp="1"/>
          </p:cNvSpPr>
          <p:nvPr>
            <p:ph idx="1"/>
          </p:nvPr>
        </p:nvSpPr>
        <p:spPr>
          <a:xfrm>
            <a:off x="322730" y="1083559"/>
            <a:ext cx="11317044" cy="3673496"/>
          </a:xfrm>
        </p:spPr>
        <p:txBody>
          <a:bodyPr>
            <a:noAutofit/>
          </a:bodyPr>
          <a:lstStyle/>
          <a:p>
            <a:pPr>
              <a:lnSpc>
                <a:spcPct val="100000"/>
              </a:lnSpc>
              <a:buFont typeface="Wingdings" panose="05000000000000000000" pitchFamily="2" charset="2"/>
              <a:buChar char="v"/>
            </a:pPr>
            <a:r>
              <a:rPr lang="en-US" sz="1550" dirty="0">
                <a:latin typeface="Bookman Old Style" panose="02050604050505020204" pitchFamily="18" charset="0"/>
              </a:rPr>
              <a:t>The “</a:t>
            </a:r>
            <a:r>
              <a:rPr lang="en-US" sz="1550" dirty="0" err="1">
                <a:latin typeface="Bookman Old Style" panose="02050604050505020204" pitchFamily="18" charset="0"/>
              </a:rPr>
              <a:t>Exiting_FC</a:t>
            </a:r>
            <a:r>
              <a:rPr lang="en-US" sz="1550" dirty="0">
                <a:latin typeface="Bookman Old Style" panose="02050604050505020204" pitchFamily="18" charset="0"/>
              </a:rPr>
              <a:t>” variable was created with our Children Leaving Foster Care dataset.  This variable selected the 10-year timeframe and eliminated Puerto Rico from the Location column.  The Data column was changed from a character format to a numeric format.  In the </a:t>
            </a:r>
            <a:r>
              <a:rPr lang="en-US" sz="1550" dirty="0" err="1">
                <a:latin typeface="Bookman Old Style" panose="02050604050505020204" pitchFamily="18" charset="0"/>
              </a:rPr>
              <a:t>DataFormat</a:t>
            </a:r>
            <a:r>
              <a:rPr lang="en-US" sz="1550" dirty="0">
                <a:latin typeface="Bookman Old Style" panose="02050604050505020204" pitchFamily="18" charset="0"/>
              </a:rPr>
              <a:t> column the “Percent” rows were dropped.  The Age group column was renamed to “</a:t>
            </a:r>
            <a:r>
              <a:rPr lang="en-US" sz="1550" dirty="0" err="1">
                <a:latin typeface="Bookman Old Style" panose="02050604050505020204" pitchFamily="18" charset="0"/>
              </a:rPr>
              <a:t>AgeGroup</a:t>
            </a:r>
            <a:r>
              <a:rPr lang="en-US" sz="1550" dirty="0">
                <a:latin typeface="Bookman Old Style" panose="02050604050505020204" pitchFamily="18" charset="0"/>
              </a:rPr>
              <a:t>” to avoid any conflict with coding.</a:t>
            </a:r>
          </a:p>
          <a:p>
            <a:pPr marL="0" indent="0">
              <a:lnSpc>
                <a:spcPct val="100000"/>
              </a:lnSpc>
              <a:buNone/>
            </a:pPr>
            <a:endParaRPr lang="en-US" sz="1550" dirty="0">
              <a:latin typeface="Bookman Old Style" panose="02050604050505020204" pitchFamily="18" charset="0"/>
            </a:endParaRPr>
          </a:p>
          <a:p>
            <a:pPr>
              <a:lnSpc>
                <a:spcPct val="100000"/>
              </a:lnSpc>
              <a:buFont typeface="Wingdings" panose="05000000000000000000" pitchFamily="2" charset="2"/>
              <a:buChar char="v"/>
            </a:pPr>
            <a:r>
              <a:rPr lang="en-US" sz="1550" dirty="0">
                <a:latin typeface="Bookman Old Style" panose="02050604050505020204" pitchFamily="18" charset="0"/>
              </a:rPr>
              <a:t>The “</a:t>
            </a:r>
            <a:r>
              <a:rPr lang="en-US" sz="1550" dirty="0" err="1">
                <a:latin typeface="Bookman Old Style" panose="02050604050505020204" pitchFamily="18" charset="0"/>
              </a:rPr>
              <a:t>Exiting_FC</a:t>
            </a:r>
            <a:r>
              <a:rPr lang="en-US" sz="1550" dirty="0">
                <a:latin typeface="Bookman Old Style" panose="02050604050505020204" pitchFamily="18" charset="0"/>
              </a:rPr>
              <a:t>” was changed to both “</a:t>
            </a:r>
            <a:r>
              <a:rPr lang="en-US" sz="1550" dirty="0" err="1">
                <a:latin typeface="Bookman Old Style" panose="02050604050505020204" pitchFamily="18" charset="0"/>
              </a:rPr>
              <a:t>Tableau_Exiting_Graph</a:t>
            </a:r>
            <a:r>
              <a:rPr lang="en-US" sz="1550" dirty="0">
                <a:latin typeface="Bookman Old Style" panose="02050604050505020204" pitchFamily="18" charset="0"/>
              </a:rPr>
              <a:t>” and “Tableau_Exiting_Graph2” with the same four columns meant for graphing purposes.  These variables both had the “Total” rows removed from the “</a:t>
            </a:r>
            <a:r>
              <a:rPr lang="en-US" sz="1550" dirty="0" err="1">
                <a:latin typeface="Bookman Old Style" panose="02050604050505020204" pitchFamily="18" charset="0"/>
              </a:rPr>
              <a:t>AgeGroup</a:t>
            </a:r>
            <a:r>
              <a:rPr lang="en-US" sz="1550" dirty="0">
                <a:latin typeface="Bookman Old Style" panose="02050604050505020204" pitchFamily="18" charset="0"/>
              </a:rPr>
              <a:t>” column. Graph 1 had only kept the United States rows in the Location column.  Graph 2 only kept the 10 selected states in the Location column</a:t>
            </a:r>
          </a:p>
          <a:p>
            <a:pPr marL="0" indent="0">
              <a:lnSpc>
                <a:spcPct val="100000"/>
              </a:lnSpc>
              <a:buNone/>
            </a:pPr>
            <a:endParaRPr lang="en-US" sz="1550" dirty="0">
              <a:latin typeface="Bookman Old Style" panose="02050604050505020204" pitchFamily="18" charset="0"/>
            </a:endParaRPr>
          </a:p>
          <a:p>
            <a:pPr>
              <a:lnSpc>
                <a:spcPct val="100000"/>
              </a:lnSpc>
              <a:buFont typeface="Wingdings" panose="05000000000000000000" pitchFamily="2" charset="2"/>
              <a:buChar char="v"/>
            </a:pPr>
            <a:r>
              <a:rPr lang="en-US" sz="1550" dirty="0">
                <a:latin typeface="Bookman Old Style" panose="02050604050505020204" pitchFamily="18" charset="0"/>
              </a:rPr>
              <a:t>For Evaluation Question 1, “</a:t>
            </a:r>
            <a:r>
              <a:rPr lang="en-US" sz="1550" dirty="0" err="1">
                <a:latin typeface="Bookman Old Style" panose="02050604050505020204" pitchFamily="18" charset="0"/>
              </a:rPr>
              <a:t>Exiting_FC</a:t>
            </a:r>
            <a:r>
              <a:rPr lang="en-US" sz="1550" dirty="0">
                <a:latin typeface="Bookman Old Style" panose="02050604050505020204" pitchFamily="18" charset="0"/>
              </a:rPr>
              <a:t>” was changed to “Exiting_FC1”, dropping it down to two columns: Location and Data.  Then changed to “</a:t>
            </a:r>
            <a:r>
              <a:rPr lang="en-US" sz="1550" dirty="0" err="1">
                <a:latin typeface="Bookman Old Style" panose="02050604050505020204" pitchFamily="18" charset="0"/>
              </a:rPr>
              <a:t>Exiting_States</a:t>
            </a:r>
            <a:r>
              <a:rPr lang="en-US" sz="1550" dirty="0">
                <a:latin typeface="Bookman Old Style" panose="02050604050505020204" pitchFamily="18" charset="0"/>
              </a:rPr>
              <a:t>” to only have the 10 selected states.  Finally, to “Exiting_States1” with the Data columns aggregated based on the Location column. </a:t>
            </a:r>
          </a:p>
          <a:p>
            <a:pPr>
              <a:lnSpc>
                <a:spcPct val="100000"/>
              </a:lnSpc>
              <a:buFont typeface="Wingdings" panose="05000000000000000000" pitchFamily="2" charset="2"/>
              <a:buChar char="v"/>
            </a:pPr>
            <a:endParaRPr lang="en-US" sz="1550" dirty="0">
              <a:latin typeface="Bookman Old Style" panose="02050604050505020204" pitchFamily="18" charset="0"/>
            </a:endParaRPr>
          </a:p>
          <a:p>
            <a:pPr>
              <a:lnSpc>
                <a:spcPct val="100000"/>
              </a:lnSpc>
              <a:buFont typeface="Wingdings" panose="05000000000000000000" pitchFamily="2" charset="2"/>
              <a:buChar char="v"/>
            </a:pPr>
            <a:r>
              <a:rPr lang="en-US" sz="1550" dirty="0">
                <a:latin typeface="Bookman Old Style" panose="02050604050505020204" pitchFamily="18" charset="0"/>
              </a:rPr>
              <a:t>For Evaluation Question 2, “</a:t>
            </a:r>
            <a:r>
              <a:rPr lang="en-US" sz="1550" dirty="0" err="1">
                <a:latin typeface="Bookman Old Style" panose="02050604050505020204" pitchFamily="18" charset="0"/>
              </a:rPr>
              <a:t>Exiting_FC</a:t>
            </a:r>
            <a:r>
              <a:rPr lang="en-US" sz="1550" dirty="0">
                <a:latin typeface="Bookman Old Style" panose="02050604050505020204" pitchFamily="18" charset="0"/>
              </a:rPr>
              <a:t> was changed to “Exiting_FC2, selecting only three columns: Location, </a:t>
            </a:r>
            <a:r>
              <a:rPr lang="en-US" sz="1550" dirty="0" err="1">
                <a:latin typeface="Bookman Old Style" panose="02050604050505020204" pitchFamily="18" charset="0"/>
              </a:rPr>
              <a:t>AgeGroup</a:t>
            </a:r>
            <a:r>
              <a:rPr lang="en-US" sz="1550" dirty="0">
                <a:latin typeface="Bookman Old Style" panose="02050604050505020204" pitchFamily="18" charset="0"/>
              </a:rPr>
              <a:t> and Data.  Then to “</a:t>
            </a:r>
            <a:r>
              <a:rPr lang="en-US" sz="1550" dirty="0" err="1">
                <a:latin typeface="Bookman Old Style" panose="02050604050505020204" pitchFamily="18" charset="0"/>
              </a:rPr>
              <a:t>Exiting_USA</a:t>
            </a:r>
            <a:r>
              <a:rPr lang="en-US" sz="1550" dirty="0">
                <a:latin typeface="Bookman Old Style" panose="02050604050505020204" pitchFamily="18" charset="0"/>
              </a:rPr>
              <a:t>” to filter only United States in the Location column and Total in the </a:t>
            </a:r>
            <a:r>
              <a:rPr lang="en-US" sz="1550" dirty="0" err="1">
                <a:latin typeface="Bookman Old Style" panose="02050604050505020204" pitchFamily="18" charset="0"/>
              </a:rPr>
              <a:t>AgeGroup</a:t>
            </a:r>
            <a:r>
              <a:rPr lang="en-US" sz="1550" dirty="0">
                <a:latin typeface="Bookman Old Style" panose="02050604050505020204" pitchFamily="18" charset="0"/>
              </a:rPr>
              <a:t> column.  Next, to “Exiting_USA1” to aggregate the Data column based on Location.  Finally, to “Exiting_USA2” by exporting “Exiting_USA1” as a csv file to manually change the rows in the </a:t>
            </a:r>
            <a:r>
              <a:rPr lang="en-US" sz="1550" dirty="0" err="1">
                <a:latin typeface="Bookman Old Style" panose="02050604050505020204" pitchFamily="18" charset="0"/>
              </a:rPr>
              <a:t>AgeGroup</a:t>
            </a:r>
            <a:r>
              <a:rPr lang="en-US" sz="1550" dirty="0">
                <a:latin typeface="Bookman Old Style" panose="02050604050505020204" pitchFamily="18" charset="0"/>
              </a:rPr>
              <a:t> column to only be two options: &gt;= 15 and &lt;=16 then importing that file as “Exiting_USA2”</a:t>
            </a:r>
          </a:p>
        </p:txBody>
      </p:sp>
      <p:sp>
        <p:nvSpPr>
          <p:cNvPr id="17" name="Rectangle 16">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cxnSp>
        <p:nvCxnSpPr>
          <p:cNvPr id="14" name="Straight Connector 13">
            <a:extLst>
              <a:ext uri="{FF2B5EF4-FFF2-40B4-BE49-F238E27FC236}">
                <a16:creationId xmlns:a16="http://schemas.microsoft.com/office/drawing/2014/main" id="{54C53ADF-114E-4124-A016-44C739C64D95}"/>
              </a:ext>
            </a:extLst>
          </p:cNvPr>
          <p:cNvCxnSpPr/>
          <p:nvPr/>
        </p:nvCxnSpPr>
        <p:spPr>
          <a:xfrm>
            <a:off x="234696" y="909953"/>
            <a:ext cx="11722629"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54467371"/>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3976</TotalTime>
  <Words>2532</Words>
  <Application>Microsoft Office PowerPoint</Application>
  <PresentationFormat>Widescreen</PresentationFormat>
  <Paragraphs>150</Paragraphs>
  <Slides>19</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Baskerville Old Face</vt:lpstr>
      <vt:lpstr>Bookman Old Style</vt:lpstr>
      <vt:lpstr>Calibri</vt:lpstr>
      <vt:lpstr>Garamond</vt:lpstr>
      <vt:lpstr>Georgia</vt:lpstr>
      <vt:lpstr>Goudy Old Style</vt:lpstr>
      <vt:lpstr>Open Sans</vt:lpstr>
      <vt:lpstr>Wingdings</vt:lpstr>
      <vt:lpstr>SavonVTI</vt:lpstr>
      <vt:lpstr>PowerPoint Presentation</vt:lpstr>
      <vt:lpstr>Rachel Korman</vt:lpstr>
      <vt:lpstr>Douglas A. Bell</vt:lpstr>
      <vt:lpstr>Rushelle Phillips</vt:lpstr>
      <vt:lpstr>Project Introduction</vt:lpstr>
      <vt:lpstr>Project Background</vt:lpstr>
      <vt:lpstr>METHODS</vt:lpstr>
      <vt:lpstr>Evaluation Questions: </vt:lpstr>
      <vt:lpstr>Data Manipulation &amp; Wrangling  for Children Leaving Foster Care</vt:lpstr>
      <vt:lpstr>Data Manipulation and Wrangling for Juvenile Incarceration</vt:lpstr>
      <vt:lpstr>Variables and Summary Statistics</vt:lpstr>
      <vt:lpstr>Results</vt:lpstr>
      <vt:lpstr>Evaluation Question 1: Do the children leaving foster care have an influence on the juvenile incarceration numbers by state?</vt:lpstr>
      <vt:lpstr>Evaluation Question 1: Do the children leaving foster care have an influence on the juvenile incarceration numbers by state?</vt:lpstr>
      <vt:lpstr>Evaluation Question 2: Does the age group of children exiting Foster Care have an influence on juvenile incarceration? </vt:lpstr>
      <vt:lpstr>Evaluation Question 2: Does the age group of children exiting Foster Care have an influence on juvenile incarceration? </vt:lpstr>
      <vt:lpstr>Summary</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Foster Care  to  Prison Pipeline </dc:title>
  <dc:creator>Rushelle Phillips</dc:creator>
  <cp:lastModifiedBy>Rushelle Phillips</cp:lastModifiedBy>
  <cp:revision>38</cp:revision>
  <dcterms:created xsi:type="dcterms:W3CDTF">2022-01-25T18:15:14Z</dcterms:created>
  <dcterms:modified xsi:type="dcterms:W3CDTF">2022-02-01T04:55:39Z</dcterms:modified>
</cp:coreProperties>
</file>